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7C293-6DC3-49C9-8925-F9AD4CA9973B}" type="datetimeFigureOut">
              <a:rPr lang="en-US" smtClean="0"/>
              <a:t>10/21/2011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6D11A-261E-4728-B934-8BD3D64F6B5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2813"/>
            <a:fld id="{6881C301-22EB-483B-A849-2097B45E369F}" type="slidenum">
              <a:rPr lang="en-US"/>
              <a:pPr defTabSz="912813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2813"/>
            <a:fld id="{AFF515D3-92DB-47CA-9455-31B47CEADCC9}" type="slidenum">
              <a:rPr lang="en-US"/>
              <a:pPr defTabSz="912813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2813"/>
            <a:fld id="{73E3C1BD-5B57-4D7C-8765-4B73F4E71BF7}" type="slidenum">
              <a:rPr lang="en-US"/>
              <a:pPr defTabSz="912813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2813"/>
            <a:fld id="{3B38DE7A-BA84-4E2A-ACA0-8B5E8BCAE06D}" type="slidenum">
              <a:rPr lang="en-US"/>
              <a:pPr defTabSz="912813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2813"/>
            <a:fld id="{8C4DA929-81C4-40A5-93EF-8039E6673CC4}" type="slidenum">
              <a:rPr lang="en-US"/>
              <a:pPr defTabSz="912813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2813"/>
            <a:fld id="{904CF72A-FAAA-41DA-99EB-792E4A90302C}" type="slidenum">
              <a:rPr lang="en-US"/>
              <a:pPr defTabSz="912813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2813"/>
            <a:fld id="{D40496AF-C75D-4EEF-9C1F-EB25F876E2D9}" type="slidenum">
              <a:rPr lang="en-US"/>
              <a:pPr defTabSz="912813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2813"/>
            <a:fld id="{EC43172F-B000-49DD-B13B-1AF955C93EBC}" type="slidenum">
              <a:rPr lang="en-US"/>
              <a:pPr defTabSz="912813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2813"/>
            <a:fld id="{4F29485B-6563-41B4-8CA2-270CD1165348}" type="slidenum">
              <a:rPr lang="en-US"/>
              <a:pPr defTabSz="912813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2813"/>
            <a:fld id="{82C415CE-9284-439E-80D2-BBF1EEDDD7CC}" type="slidenum">
              <a:rPr lang="en-US"/>
              <a:pPr defTabSz="912813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4126-4A09-4F11-8127-84BCE988E7EB}" type="datetimeFigureOut">
              <a:rPr lang="en-US" smtClean="0"/>
              <a:t>10/21/2011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D38FF-E52B-4F51-A5E4-C93DCB56FE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4126-4A09-4F11-8127-84BCE988E7EB}" type="datetimeFigureOut">
              <a:rPr lang="en-US" smtClean="0"/>
              <a:t>10/21/2011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D38FF-E52B-4F51-A5E4-C93DCB56FE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4126-4A09-4F11-8127-84BCE988E7EB}" type="datetimeFigureOut">
              <a:rPr lang="en-US" smtClean="0"/>
              <a:t>10/21/2011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D38FF-E52B-4F51-A5E4-C93DCB56FE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4126-4A09-4F11-8127-84BCE988E7EB}" type="datetimeFigureOut">
              <a:rPr lang="en-US" smtClean="0"/>
              <a:t>10/21/2011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D38FF-E52B-4F51-A5E4-C93DCB56FE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4126-4A09-4F11-8127-84BCE988E7EB}" type="datetimeFigureOut">
              <a:rPr lang="en-US" smtClean="0"/>
              <a:t>10/21/2011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D38FF-E52B-4F51-A5E4-C93DCB56FE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4126-4A09-4F11-8127-84BCE988E7EB}" type="datetimeFigureOut">
              <a:rPr lang="en-US" smtClean="0"/>
              <a:t>10/21/2011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D38FF-E52B-4F51-A5E4-C93DCB56FE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4126-4A09-4F11-8127-84BCE988E7EB}" type="datetimeFigureOut">
              <a:rPr lang="en-US" smtClean="0"/>
              <a:t>10/21/2011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D38FF-E52B-4F51-A5E4-C93DCB56FE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4126-4A09-4F11-8127-84BCE988E7EB}" type="datetimeFigureOut">
              <a:rPr lang="en-US" smtClean="0"/>
              <a:t>10/21/2011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D38FF-E52B-4F51-A5E4-C93DCB56FE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4126-4A09-4F11-8127-84BCE988E7EB}" type="datetimeFigureOut">
              <a:rPr lang="en-US" smtClean="0"/>
              <a:t>10/21/2011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D38FF-E52B-4F51-A5E4-C93DCB56FE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4126-4A09-4F11-8127-84BCE988E7EB}" type="datetimeFigureOut">
              <a:rPr lang="en-US" smtClean="0"/>
              <a:t>10/21/2011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D38FF-E52B-4F51-A5E4-C93DCB56FE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4126-4A09-4F11-8127-84BCE988E7EB}" type="datetimeFigureOut">
              <a:rPr lang="en-US" smtClean="0"/>
              <a:t>10/21/2011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D38FF-E52B-4F51-A5E4-C93DCB56FE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44126-4A09-4F11-8127-84BCE988E7EB}" type="datetimeFigureOut">
              <a:rPr lang="en-US" smtClean="0"/>
              <a:t>10/21/2011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D38FF-E52B-4F51-A5E4-C93DCB56FEF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David\Desktop\CD%20slideshow\ProLocator%20Video.wmv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jpe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jpeg"/><Relationship Id="rId3" Type="http://schemas.openxmlformats.org/officeDocument/2006/relationships/image" Target="../media/image3.jpeg"/><Relationship Id="rId7" Type="http://schemas.openxmlformats.org/officeDocument/2006/relationships/image" Target="../media/image17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A9A9A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2813"/>
            <a:r>
              <a:rPr lang="en-US" sz="3200" b="1" i="1">
                <a:solidFill>
                  <a:schemeClr val="bg1"/>
                </a:solidFill>
              </a:rPr>
              <a:t>P  O  R  T  A  B  L  E</a:t>
            </a:r>
          </a:p>
        </p:txBody>
      </p:sp>
      <p:pic>
        <p:nvPicPr>
          <p:cNvPr id="25603" name="Picture 5" descr="PL cover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1524000"/>
            <a:ext cx="41910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A9A9A9"/>
          </a:solidFill>
          <a:ln w="9525">
            <a:noFill/>
            <a:miter lim="800000"/>
            <a:headEnd/>
            <a:tailEnd/>
          </a:ln>
        </p:spPr>
        <p:txBody>
          <a:bodyPr wrap="none" tIns="0" anchor="ctr"/>
          <a:lstStyle/>
          <a:p>
            <a:pPr algn="ctr" defTabSz="912813"/>
            <a:r>
              <a:rPr lang="en-US" sz="3200" b="1" i="1">
                <a:solidFill>
                  <a:schemeClr val="bg1"/>
                </a:solidFill>
              </a:rPr>
              <a:t>A</a:t>
            </a:r>
            <a:r>
              <a:rPr lang="en-US" sz="2400" b="1" i="1">
                <a:solidFill>
                  <a:schemeClr val="bg1"/>
                </a:solidFill>
              </a:rPr>
              <a:t>  </a:t>
            </a:r>
            <a:r>
              <a:rPr lang="en-US" sz="3200" b="1" i="1">
                <a:solidFill>
                  <a:schemeClr val="bg1"/>
                </a:solidFill>
              </a:rPr>
              <a:t>S</a:t>
            </a:r>
            <a:r>
              <a:rPr lang="en-US" sz="2400" b="1" i="1">
                <a:solidFill>
                  <a:schemeClr val="bg1"/>
                </a:solidFill>
              </a:rPr>
              <a:t>  </a:t>
            </a:r>
            <a:r>
              <a:rPr lang="en-US" sz="3200" b="1" i="1">
                <a:solidFill>
                  <a:schemeClr val="bg1"/>
                </a:solidFill>
              </a:rPr>
              <a:t>P</a:t>
            </a:r>
            <a:r>
              <a:rPr lang="en-US" sz="2400" b="1" i="1">
                <a:solidFill>
                  <a:schemeClr val="bg1"/>
                </a:solidFill>
              </a:rPr>
              <a:t>  </a:t>
            </a:r>
            <a:r>
              <a:rPr lang="en-US" sz="3200" b="1" i="1">
                <a:solidFill>
                  <a:schemeClr val="bg1"/>
                </a:solidFill>
              </a:rPr>
              <a:t>I</a:t>
            </a:r>
            <a:r>
              <a:rPr lang="en-US" sz="2400" b="1" i="1">
                <a:solidFill>
                  <a:schemeClr val="bg1"/>
                </a:solidFill>
              </a:rPr>
              <a:t>  </a:t>
            </a:r>
            <a:r>
              <a:rPr lang="en-US" sz="3200" b="1" i="1">
                <a:solidFill>
                  <a:schemeClr val="bg1"/>
                </a:solidFill>
              </a:rPr>
              <a:t>R</a:t>
            </a:r>
            <a:r>
              <a:rPr lang="en-US" sz="2400" b="1" i="1">
                <a:solidFill>
                  <a:schemeClr val="bg1"/>
                </a:solidFill>
              </a:rPr>
              <a:t>  </a:t>
            </a:r>
            <a:r>
              <a:rPr lang="en-US" sz="3200" b="1" i="1">
                <a:solidFill>
                  <a:schemeClr val="bg1"/>
                </a:solidFill>
              </a:rPr>
              <a:t>A</a:t>
            </a:r>
            <a:r>
              <a:rPr lang="en-US" sz="2400" b="1" i="1">
                <a:solidFill>
                  <a:schemeClr val="bg1"/>
                </a:solidFill>
              </a:rPr>
              <a:t>  </a:t>
            </a:r>
            <a:r>
              <a:rPr lang="en-US" sz="3200" b="1" i="1">
                <a:solidFill>
                  <a:schemeClr val="bg1"/>
                </a:solidFill>
              </a:rPr>
              <a:t>T</a:t>
            </a:r>
            <a:r>
              <a:rPr lang="en-US" sz="2400" b="1" i="1">
                <a:solidFill>
                  <a:schemeClr val="bg1"/>
                </a:solidFill>
              </a:rPr>
              <a:t>  </a:t>
            </a:r>
            <a:r>
              <a:rPr lang="en-US" sz="3200" b="1" i="1">
                <a:solidFill>
                  <a:schemeClr val="bg1"/>
                </a:solidFill>
              </a:rPr>
              <a:t>I</a:t>
            </a:r>
            <a:r>
              <a:rPr lang="en-US" sz="2400" b="1" i="1">
                <a:solidFill>
                  <a:schemeClr val="bg1"/>
                </a:solidFill>
              </a:rPr>
              <a:t>  </a:t>
            </a:r>
            <a:r>
              <a:rPr lang="en-US" sz="3200" b="1" i="1">
                <a:solidFill>
                  <a:schemeClr val="bg1"/>
                </a:solidFill>
              </a:rPr>
              <a:t>N</a:t>
            </a:r>
            <a:r>
              <a:rPr lang="en-US" sz="2400" b="1" i="1">
                <a:solidFill>
                  <a:schemeClr val="bg1"/>
                </a:solidFill>
              </a:rPr>
              <a:t>  </a:t>
            </a:r>
            <a:r>
              <a:rPr lang="en-US" sz="3200" b="1" i="1">
                <a:solidFill>
                  <a:schemeClr val="bg1"/>
                </a:solidFill>
              </a:rPr>
              <a:t>G    D</a:t>
            </a:r>
            <a:r>
              <a:rPr lang="en-US" sz="2400" b="1" i="1">
                <a:solidFill>
                  <a:schemeClr val="bg1"/>
                </a:solidFill>
              </a:rPr>
              <a:t>  </a:t>
            </a:r>
            <a:r>
              <a:rPr lang="en-US" sz="3200" b="1" i="1">
                <a:solidFill>
                  <a:schemeClr val="bg1"/>
                </a:solidFill>
              </a:rPr>
              <a:t>E</a:t>
            </a:r>
            <a:r>
              <a:rPr lang="en-US" sz="2400" b="1" i="1">
                <a:solidFill>
                  <a:schemeClr val="bg1"/>
                </a:solidFill>
              </a:rPr>
              <a:t>  </a:t>
            </a:r>
            <a:r>
              <a:rPr lang="en-US" sz="3200" b="1" i="1">
                <a:solidFill>
                  <a:schemeClr val="bg1"/>
                </a:solidFill>
              </a:rPr>
              <a:t>T</a:t>
            </a:r>
            <a:r>
              <a:rPr lang="en-US" sz="2400" b="1" i="1">
                <a:solidFill>
                  <a:schemeClr val="bg1"/>
                </a:solidFill>
              </a:rPr>
              <a:t>  </a:t>
            </a:r>
            <a:r>
              <a:rPr lang="en-US" sz="3200" b="1" i="1">
                <a:solidFill>
                  <a:schemeClr val="bg1"/>
                </a:solidFill>
              </a:rPr>
              <a:t>E</a:t>
            </a:r>
            <a:r>
              <a:rPr lang="en-US" sz="2400" b="1" i="1">
                <a:solidFill>
                  <a:schemeClr val="bg1"/>
                </a:solidFill>
              </a:rPr>
              <a:t>  </a:t>
            </a:r>
            <a:r>
              <a:rPr lang="en-US" sz="3200" b="1" i="1">
                <a:solidFill>
                  <a:schemeClr val="bg1"/>
                </a:solidFill>
              </a:rPr>
              <a:t>C</a:t>
            </a:r>
            <a:r>
              <a:rPr lang="en-US" sz="2400" b="1" i="1">
                <a:solidFill>
                  <a:schemeClr val="bg1"/>
                </a:solidFill>
              </a:rPr>
              <a:t>  </a:t>
            </a:r>
            <a:r>
              <a:rPr lang="en-US" sz="3200" b="1" i="1">
                <a:solidFill>
                  <a:schemeClr val="bg1"/>
                </a:solidFill>
              </a:rPr>
              <a:t>T</a:t>
            </a:r>
            <a:r>
              <a:rPr lang="en-US" sz="2400" b="1" i="1">
                <a:solidFill>
                  <a:schemeClr val="bg1"/>
                </a:solidFill>
              </a:rPr>
              <a:t>  </a:t>
            </a:r>
            <a:r>
              <a:rPr lang="en-US" sz="3200" b="1" i="1">
                <a:solidFill>
                  <a:schemeClr val="bg1"/>
                </a:solidFill>
              </a:rPr>
              <a:t>I</a:t>
            </a:r>
            <a:r>
              <a:rPr lang="en-US" sz="2400" b="1" i="1">
                <a:solidFill>
                  <a:schemeClr val="bg1"/>
                </a:solidFill>
              </a:rPr>
              <a:t>  </a:t>
            </a:r>
            <a:r>
              <a:rPr lang="en-US" sz="3200" b="1" i="1">
                <a:solidFill>
                  <a:schemeClr val="bg1"/>
                </a:solidFill>
              </a:rPr>
              <a:t>O</a:t>
            </a:r>
            <a:r>
              <a:rPr lang="en-US" sz="2400" b="1" i="1">
                <a:solidFill>
                  <a:schemeClr val="bg1"/>
                </a:solidFill>
              </a:rPr>
              <a:t>  </a:t>
            </a:r>
            <a:r>
              <a:rPr lang="en-US" sz="3200" b="1" i="1">
                <a:solidFill>
                  <a:schemeClr val="bg1"/>
                </a:solidFill>
              </a:rPr>
              <a:t>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2133600" y="2819400"/>
            <a:ext cx="4765675" cy="2514600"/>
            <a:chOff x="609600" y="1752600"/>
            <a:chExt cx="2819400" cy="1487666"/>
          </a:xfrm>
        </p:grpSpPr>
        <p:sp>
          <p:nvSpPr>
            <p:cNvPr id="3" name="Oval 2"/>
            <p:cNvSpPr/>
            <p:nvPr/>
          </p:nvSpPr>
          <p:spPr>
            <a:xfrm>
              <a:off x="718544" y="1803316"/>
              <a:ext cx="2633444" cy="13899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pic>
          <p:nvPicPr>
            <p:cNvPr id="34825" name="Picture 46" descr="safelogo-big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9600" y="1752600"/>
              <a:ext cx="2819400" cy="1487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4819" name="Picture 2" descr="C:\Documents and Settings\David\Desktop\SAFE\Slideshows\Slideshow 2005\5_header_pi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8950" y="228600"/>
            <a:ext cx="418465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1752600" cy="16002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1981200" y="1143000"/>
            <a:ext cx="7162800" cy="457200"/>
          </a:xfrm>
          <a:prstGeom prst="rect">
            <a:avLst/>
          </a:prstGeom>
          <a:solidFill>
            <a:srgbClr val="B4AFA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2813"/>
            <a:endParaRPr lang="en-US" sz="3200" b="1" i="1">
              <a:solidFill>
                <a:schemeClr val="bg1"/>
              </a:solidFill>
            </a:endParaRPr>
          </a:p>
        </p:txBody>
      </p:sp>
      <p:sp>
        <p:nvSpPr>
          <p:cNvPr id="34822" name="Text Box 4"/>
          <p:cNvSpPr txBox="1">
            <a:spLocks noChangeArrowheads="1"/>
          </p:cNvSpPr>
          <p:nvPr/>
        </p:nvSpPr>
        <p:spPr bwMode="auto">
          <a:xfrm>
            <a:off x="2057400" y="1203325"/>
            <a:ext cx="3810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en-US" sz="1600" b="1">
                <a:solidFill>
                  <a:schemeClr val="bg1"/>
                </a:solidFill>
              </a:rPr>
              <a:t>One Company, Five Great Products</a:t>
            </a: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152400" y="152400"/>
            <a:ext cx="9144000" cy="685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457200" y="2025650"/>
            <a:ext cx="838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en-US" sz="3600" b="1" i="1">
                <a:solidFill>
                  <a:srgbClr val="FF3300"/>
                </a:solidFill>
              </a:rPr>
              <a:t>Fires</a:t>
            </a:r>
            <a:r>
              <a:rPr lang="en-US" sz="2800" b="1"/>
              <a:t> are the greatest threat to business today.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371600" y="4953000"/>
            <a:ext cx="6781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</a:rPr>
              <a:t>Preventing business interruption and downtime is critical</a:t>
            </a:r>
          </a:p>
        </p:txBody>
      </p:sp>
      <p:pic>
        <p:nvPicPr>
          <p:cNvPr id="26628" name="Picture 15" descr="pi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300" y="2857500"/>
            <a:ext cx="788670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0"/>
            <a:ext cx="1752600" cy="16002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6630" name="Rectangle 16"/>
          <p:cNvSpPr>
            <a:spLocks noChangeArrowheads="1"/>
          </p:cNvSpPr>
          <p:nvPr/>
        </p:nvSpPr>
        <p:spPr bwMode="auto">
          <a:xfrm>
            <a:off x="1981200" y="1143000"/>
            <a:ext cx="7162800" cy="457200"/>
          </a:xfrm>
          <a:prstGeom prst="rect">
            <a:avLst/>
          </a:prstGeom>
          <a:solidFill>
            <a:srgbClr val="B4AFA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2813"/>
            <a:endParaRPr lang="en-US" sz="3200" b="1" i="1">
              <a:solidFill>
                <a:schemeClr val="bg1"/>
              </a:solidFill>
            </a:endParaRPr>
          </a:p>
        </p:txBody>
      </p:sp>
      <p:sp>
        <p:nvSpPr>
          <p:cNvPr id="26631" name="Text Box 17"/>
          <p:cNvSpPr txBox="1">
            <a:spLocks noChangeArrowheads="1"/>
          </p:cNvSpPr>
          <p:nvPr/>
        </p:nvSpPr>
        <p:spPr bwMode="auto">
          <a:xfrm>
            <a:off x="2057400" y="1219200"/>
            <a:ext cx="5286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en-US" sz="1600" b="1">
                <a:solidFill>
                  <a:schemeClr val="bg1"/>
                </a:solidFill>
              </a:rPr>
              <a:t>Portable Aspirating Fire Detection</a:t>
            </a:r>
          </a:p>
        </p:txBody>
      </p:sp>
      <p:pic>
        <p:nvPicPr>
          <p:cNvPr id="26632" name="Picture 15" descr="C:\Documents and Settings\David\Desktop\SAFE\Slideshows\Slideshow 2005\2_header_pi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228600"/>
            <a:ext cx="418465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3" name="Text Box 11"/>
          <p:cNvSpPr txBox="1">
            <a:spLocks noChangeArrowheads="1"/>
          </p:cNvSpPr>
          <p:nvPr/>
        </p:nvSpPr>
        <p:spPr bwMode="auto">
          <a:xfrm>
            <a:off x="76200" y="152400"/>
            <a:ext cx="16764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 sz="2800" baseline="-8000">
                <a:solidFill>
                  <a:schemeClr val="bg1"/>
                </a:solidFill>
              </a:rPr>
              <a:t>▪ </a:t>
            </a:r>
            <a:r>
              <a:rPr lang="en-US" sz="1200">
                <a:solidFill>
                  <a:schemeClr val="bg1"/>
                </a:solidFill>
              </a:rPr>
              <a:t>Survey</a:t>
            </a:r>
          </a:p>
          <a:p>
            <a:pPr defTabSz="912813">
              <a:spcBef>
                <a:spcPct val="50000"/>
              </a:spcBef>
            </a:pPr>
            <a:r>
              <a:rPr lang="en-US" sz="2800" baseline="-8000">
                <a:solidFill>
                  <a:schemeClr val="bg1"/>
                </a:solidFill>
              </a:rPr>
              <a:t>▪ </a:t>
            </a:r>
            <a:r>
              <a:rPr lang="en-US" sz="1200">
                <a:solidFill>
                  <a:schemeClr val="bg1"/>
                </a:solidFill>
              </a:rPr>
              <a:t>Isolate</a:t>
            </a:r>
          </a:p>
          <a:p>
            <a:pPr defTabSz="912813">
              <a:spcBef>
                <a:spcPct val="50000"/>
              </a:spcBef>
            </a:pPr>
            <a:r>
              <a:rPr lang="en-US" sz="2800" baseline="-8000">
                <a:solidFill>
                  <a:schemeClr val="bg1"/>
                </a:solidFill>
              </a:rPr>
              <a:t>▪ </a:t>
            </a:r>
            <a:r>
              <a:rPr lang="en-US" sz="1200">
                <a:solidFill>
                  <a:schemeClr val="bg1"/>
                </a:solidFill>
              </a:rPr>
              <a:t>Identify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0"/>
            <a:ext cx="1752600" cy="16002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7651" name="Text Box 11"/>
          <p:cNvSpPr txBox="1">
            <a:spLocks noChangeArrowheads="1"/>
          </p:cNvSpPr>
          <p:nvPr/>
        </p:nvSpPr>
        <p:spPr bwMode="auto">
          <a:xfrm>
            <a:off x="76200" y="152400"/>
            <a:ext cx="16764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 sz="2800" baseline="-8000">
                <a:solidFill>
                  <a:schemeClr val="bg1"/>
                </a:solidFill>
              </a:rPr>
              <a:t>▪ </a:t>
            </a:r>
            <a:r>
              <a:rPr lang="en-US" sz="1200">
                <a:solidFill>
                  <a:schemeClr val="bg1"/>
                </a:solidFill>
              </a:rPr>
              <a:t>Survey</a:t>
            </a:r>
          </a:p>
          <a:p>
            <a:pPr defTabSz="912813">
              <a:spcBef>
                <a:spcPct val="50000"/>
              </a:spcBef>
            </a:pPr>
            <a:r>
              <a:rPr lang="en-US" sz="2800" baseline="-8000">
                <a:solidFill>
                  <a:schemeClr val="bg1"/>
                </a:solidFill>
              </a:rPr>
              <a:t>▪ </a:t>
            </a:r>
            <a:r>
              <a:rPr lang="en-US" sz="1200">
                <a:solidFill>
                  <a:schemeClr val="bg1"/>
                </a:solidFill>
              </a:rPr>
              <a:t>Isolate</a:t>
            </a:r>
          </a:p>
          <a:p>
            <a:pPr defTabSz="912813">
              <a:spcBef>
                <a:spcPct val="50000"/>
              </a:spcBef>
            </a:pPr>
            <a:r>
              <a:rPr lang="en-US" sz="2800" baseline="-8000">
                <a:solidFill>
                  <a:schemeClr val="bg1"/>
                </a:solidFill>
              </a:rPr>
              <a:t>▪ </a:t>
            </a:r>
            <a:r>
              <a:rPr lang="en-US" sz="1200">
                <a:solidFill>
                  <a:schemeClr val="bg1"/>
                </a:solidFill>
              </a:rPr>
              <a:t>Identify</a:t>
            </a:r>
          </a:p>
        </p:txBody>
      </p:sp>
      <p:sp>
        <p:nvSpPr>
          <p:cNvPr id="27652" name="Rectangle 16"/>
          <p:cNvSpPr>
            <a:spLocks noChangeArrowheads="1"/>
          </p:cNvSpPr>
          <p:nvPr/>
        </p:nvSpPr>
        <p:spPr bwMode="auto">
          <a:xfrm>
            <a:off x="1981200" y="1143000"/>
            <a:ext cx="7162800" cy="457200"/>
          </a:xfrm>
          <a:prstGeom prst="rect">
            <a:avLst/>
          </a:prstGeom>
          <a:solidFill>
            <a:srgbClr val="B4AFA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2813"/>
            <a:endParaRPr lang="en-US" sz="3200" b="1" i="1">
              <a:solidFill>
                <a:schemeClr val="bg1"/>
              </a:solidFill>
            </a:endParaRPr>
          </a:p>
        </p:txBody>
      </p:sp>
      <p:sp>
        <p:nvSpPr>
          <p:cNvPr id="27653" name="Text Box 17"/>
          <p:cNvSpPr txBox="1">
            <a:spLocks noChangeArrowheads="1"/>
          </p:cNvSpPr>
          <p:nvPr/>
        </p:nvSpPr>
        <p:spPr bwMode="auto">
          <a:xfrm>
            <a:off x="2057400" y="1219200"/>
            <a:ext cx="5286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en-US" sz="1600" b="1">
                <a:solidFill>
                  <a:schemeClr val="bg1"/>
                </a:solidFill>
              </a:rPr>
              <a:t>Portable Aspirating Fire Detection</a:t>
            </a:r>
          </a:p>
        </p:txBody>
      </p:sp>
      <p:pic>
        <p:nvPicPr>
          <p:cNvPr id="27654" name="Picture 15" descr="C:\Documents and Settings\David\Desktop\SAFE\Slideshows\Slideshow 2005\2_header_pi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28600"/>
            <a:ext cx="418465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warehouse.1b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524000" y="3581400"/>
            <a:ext cx="6022975" cy="957263"/>
            <a:chOff x="1524000" y="2743199"/>
            <a:chExt cx="6023429" cy="957943"/>
          </a:xfrm>
        </p:grpSpPr>
        <p:sp>
          <p:nvSpPr>
            <p:cNvPr id="27657" name="TextBox 9"/>
            <p:cNvSpPr txBox="1">
              <a:spLocks noChangeArrowheads="1"/>
            </p:cNvSpPr>
            <p:nvPr/>
          </p:nvSpPr>
          <p:spPr bwMode="auto">
            <a:xfrm>
              <a:off x="1527629" y="2777812"/>
              <a:ext cx="60198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/>
              <a:r>
                <a:rPr lang="en-US" sz="5400" b="1">
                  <a:solidFill>
                    <a:srgbClr val="FF0000"/>
                  </a:solidFill>
                </a:rPr>
                <a:t>Where’s the Fire?</a:t>
              </a:r>
            </a:p>
          </p:txBody>
        </p:sp>
        <p:sp>
          <p:nvSpPr>
            <p:cNvPr id="27658" name="TextBox 8"/>
            <p:cNvSpPr txBox="1">
              <a:spLocks noChangeArrowheads="1"/>
            </p:cNvSpPr>
            <p:nvPr/>
          </p:nvSpPr>
          <p:spPr bwMode="auto">
            <a:xfrm>
              <a:off x="1524000" y="2743199"/>
              <a:ext cx="60198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/>
              <a:r>
                <a:rPr lang="en-US" sz="5400" b="1">
                  <a:solidFill>
                    <a:srgbClr val="FFFF00"/>
                  </a:solidFill>
                </a:rPr>
                <a:t>Where’s the Fire?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/>
          </p:cNvPr>
          <p:cNvSpPr txBox="1"/>
          <p:nvPr/>
        </p:nvSpPr>
        <p:spPr>
          <a:xfrm>
            <a:off x="7924800" y="6443663"/>
            <a:ext cx="12192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Skip Video</a:t>
            </a:r>
          </a:p>
        </p:txBody>
      </p:sp>
      <p:pic>
        <p:nvPicPr>
          <p:cNvPr id="28675" name="Picture 3" descr="1 PLblock.gif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0" y="1295400"/>
            <a:ext cx="47625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hlinkClick r:id="" action="ppaction://noaction"/>
          </p:cNvPr>
          <p:cNvSpPr txBox="1"/>
          <p:nvPr/>
        </p:nvSpPr>
        <p:spPr bwMode="auto">
          <a:xfrm>
            <a:off x="2133600" y="5095875"/>
            <a:ext cx="48768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Identify the Source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oLocator Video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3600" y="685800"/>
            <a:ext cx="73660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hlinkClick r:id="" action="ppaction://noaction"/>
          </p:cNvPr>
          <p:cNvSpPr txBox="1"/>
          <p:nvPr/>
        </p:nvSpPr>
        <p:spPr>
          <a:xfrm>
            <a:off x="7924800" y="6443663"/>
            <a:ext cx="12192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Skip Video</a:t>
            </a:r>
          </a:p>
        </p:txBody>
      </p:sp>
    </p:spTree>
  </p:cSld>
  <p:clrMapOvr>
    <a:masterClrMapping/>
  </p:clrMapOvr>
  <p:transition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5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93000"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8" descr="PL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2286000"/>
            <a:ext cx="5715000" cy="368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1752600" cy="16002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724" name="Text Box 11"/>
          <p:cNvSpPr txBox="1">
            <a:spLocks noChangeArrowheads="1"/>
          </p:cNvSpPr>
          <p:nvPr/>
        </p:nvSpPr>
        <p:spPr bwMode="auto">
          <a:xfrm>
            <a:off x="76200" y="152400"/>
            <a:ext cx="16764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 sz="2800" baseline="-8000">
                <a:solidFill>
                  <a:schemeClr val="bg1"/>
                </a:solidFill>
              </a:rPr>
              <a:t>▪ </a:t>
            </a:r>
            <a:r>
              <a:rPr lang="en-US" sz="1200">
                <a:solidFill>
                  <a:schemeClr val="bg1"/>
                </a:solidFill>
              </a:rPr>
              <a:t>Survey</a:t>
            </a:r>
          </a:p>
          <a:p>
            <a:pPr defTabSz="912813">
              <a:spcBef>
                <a:spcPct val="50000"/>
              </a:spcBef>
            </a:pPr>
            <a:r>
              <a:rPr lang="en-US" sz="2800" baseline="-8000">
                <a:solidFill>
                  <a:schemeClr val="bg1"/>
                </a:solidFill>
              </a:rPr>
              <a:t>▪ </a:t>
            </a:r>
            <a:r>
              <a:rPr lang="en-US" sz="1200">
                <a:solidFill>
                  <a:schemeClr val="bg1"/>
                </a:solidFill>
              </a:rPr>
              <a:t>Isolate</a:t>
            </a:r>
          </a:p>
          <a:p>
            <a:pPr defTabSz="912813">
              <a:spcBef>
                <a:spcPct val="50000"/>
              </a:spcBef>
            </a:pPr>
            <a:r>
              <a:rPr lang="en-US" sz="2800" baseline="-8000">
                <a:solidFill>
                  <a:schemeClr val="bg1"/>
                </a:solidFill>
              </a:rPr>
              <a:t>▪ </a:t>
            </a:r>
            <a:r>
              <a:rPr lang="en-US" sz="1200">
                <a:solidFill>
                  <a:schemeClr val="bg1"/>
                </a:solidFill>
              </a:rPr>
              <a:t>Identify</a:t>
            </a:r>
          </a:p>
        </p:txBody>
      </p:sp>
      <p:sp>
        <p:nvSpPr>
          <p:cNvPr id="30725" name="Rectangle 16"/>
          <p:cNvSpPr>
            <a:spLocks noChangeArrowheads="1"/>
          </p:cNvSpPr>
          <p:nvPr/>
        </p:nvSpPr>
        <p:spPr bwMode="auto">
          <a:xfrm>
            <a:off x="1981200" y="1143000"/>
            <a:ext cx="7162800" cy="457200"/>
          </a:xfrm>
          <a:prstGeom prst="rect">
            <a:avLst/>
          </a:prstGeom>
          <a:solidFill>
            <a:srgbClr val="B4AFA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2813"/>
            <a:endParaRPr lang="en-US" sz="3200" b="1" i="1">
              <a:solidFill>
                <a:schemeClr val="bg1"/>
              </a:solidFill>
            </a:endParaRPr>
          </a:p>
        </p:txBody>
      </p:sp>
      <p:sp>
        <p:nvSpPr>
          <p:cNvPr id="30726" name="Text Box 17"/>
          <p:cNvSpPr txBox="1">
            <a:spLocks noChangeArrowheads="1"/>
          </p:cNvSpPr>
          <p:nvPr/>
        </p:nvSpPr>
        <p:spPr bwMode="auto">
          <a:xfrm>
            <a:off x="2057400" y="1219200"/>
            <a:ext cx="5286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en-US" sz="1600" b="1">
                <a:solidFill>
                  <a:schemeClr val="bg1"/>
                </a:solidFill>
              </a:rPr>
              <a:t>Portable Aspirating Fire Detection</a:t>
            </a:r>
          </a:p>
        </p:txBody>
      </p:sp>
      <p:pic>
        <p:nvPicPr>
          <p:cNvPr id="30727" name="Picture 15" descr="C:\Documents and Settings\David\Desktop\SAFE\Slideshows\Slideshow 2005\2_header_pi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228600"/>
            <a:ext cx="418465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PL2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2286000"/>
            <a:ext cx="5715000" cy="368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PL3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6400" y="2286000"/>
            <a:ext cx="5715000" cy="368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PL4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76400" y="2286000"/>
            <a:ext cx="5715000" cy="368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PL5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76400" y="2286000"/>
            <a:ext cx="5715000" cy="368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PL6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76400" y="2286000"/>
            <a:ext cx="5715000" cy="368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0" y="0"/>
            <a:ext cx="1752600" cy="16002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747" name="Rectangle 16"/>
          <p:cNvSpPr>
            <a:spLocks noChangeArrowheads="1"/>
          </p:cNvSpPr>
          <p:nvPr/>
        </p:nvSpPr>
        <p:spPr bwMode="auto">
          <a:xfrm>
            <a:off x="1981200" y="1143000"/>
            <a:ext cx="7162800" cy="457200"/>
          </a:xfrm>
          <a:prstGeom prst="rect">
            <a:avLst/>
          </a:prstGeom>
          <a:solidFill>
            <a:srgbClr val="B4AFA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2813"/>
            <a:endParaRPr lang="en-US" sz="3200" b="1" i="1">
              <a:solidFill>
                <a:schemeClr val="bg1"/>
              </a:solidFill>
            </a:endParaRPr>
          </a:p>
        </p:txBody>
      </p:sp>
      <p:sp>
        <p:nvSpPr>
          <p:cNvPr id="31748" name="Text Box 17"/>
          <p:cNvSpPr txBox="1">
            <a:spLocks noChangeArrowheads="1"/>
          </p:cNvSpPr>
          <p:nvPr/>
        </p:nvSpPr>
        <p:spPr bwMode="auto">
          <a:xfrm>
            <a:off x="2057400" y="1219200"/>
            <a:ext cx="5286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en-US" sz="1600" b="1">
                <a:solidFill>
                  <a:schemeClr val="bg1"/>
                </a:solidFill>
              </a:rPr>
              <a:t>Portable Aspirating Fire Detection</a:t>
            </a:r>
          </a:p>
        </p:txBody>
      </p:sp>
      <p:pic>
        <p:nvPicPr>
          <p:cNvPr id="31749" name="Picture 15" descr="C:\Documents and Settings\David\Desktop\SAFE\Slideshows\Slideshow 2005\2_header_pi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28600"/>
            <a:ext cx="418465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Box 7"/>
          <p:cNvSpPr txBox="1">
            <a:spLocks noChangeArrowheads="1"/>
          </p:cNvSpPr>
          <p:nvPr/>
        </p:nvSpPr>
        <p:spPr bwMode="auto">
          <a:xfrm rot="-5400000">
            <a:off x="-842168" y="3128168"/>
            <a:ext cx="23622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defTabSz="912813"/>
            <a:r>
              <a:rPr lang="en-US" sz="4400" b="1">
                <a:solidFill>
                  <a:srgbClr val="A6A6A6"/>
                </a:solidFill>
              </a:rPr>
              <a:t>Portable</a:t>
            </a:r>
            <a:endParaRPr lang="en-US" sz="4400" b="1"/>
          </a:p>
        </p:txBody>
      </p:sp>
      <p:pic>
        <p:nvPicPr>
          <p:cNvPr id="31751" name="Picture 11" descr="unit - ProLocator2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1238" y="2895600"/>
            <a:ext cx="33321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TextBox 12"/>
          <p:cNvSpPr txBox="1">
            <a:spLocks noChangeArrowheads="1"/>
          </p:cNvSpPr>
          <p:nvPr/>
        </p:nvSpPr>
        <p:spPr bwMode="auto">
          <a:xfrm>
            <a:off x="1219200" y="1828800"/>
            <a:ext cx="7010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en-US" b="1">
                <a:solidFill>
                  <a:srgbClr val="FF0000"/>
                </a:solidFill>
              </a:rPr>
              <a:t>Any “Laser Style” aspirating detector can tell you which room,</a:t>
            </a:r>
          </a:p>
          <a:p>
            <a:pPr algn="ctr" defTabSz="912813"/>
            <a:r>
              <a:rPr lang="en-US" b="1">
                <a:solidFill>
                  <a:srgbClr val="FF0000"/>
                </a:solidFill>
              </a:rPr>
              <a:t>only the ProLocator can help you find where in the room!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4343400" y="2819400"/>
            <a:ext cx="4572000" cy="3276600"/>
            <a:chOff x="4343400" y="2819400"/>
            <a:chExt cx="4572000" cy="3276600"/>
          </a:xfrm>
        </p:grpSpPr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4441825" y="2819400"/>
              <a:ext cx="3254375" cy="346075"/>
              <a:chOff x="2212180" y="6057900"/>
              <a:chExt cx="3255058" cy="345877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2212180" y="6057900"/>
                <a:ext cx="304864" cy="30462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u="sng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1765" name="TextBox 15"/>
              <p:cNvSpPr txBox="1">
                <a:spLocks noChangeArrowheads="1"/>
              </p:cNvSpPr>
              <p:nvPr/>
            </p:nvSpPr>
            <p:spPr bwMode="auto">
              <a:xfrm>
                <a:off x="2361436" y="6095978"/>
                <a:ext cx="3105802" cy="3077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defTabSz="912813"/>
                <a:r>
                  <a:rPr lang="en-US" sz="2000" b="1">
                    <a:solidFill>
                      <a:schemeClr val="bg1"/>
                    </a:solidFill>
                  </a:rPr>
                  <a:t>F</a:t>
                </a:r>
                <a:r>
                  <a:rPr lang="en-US" sz="1600" b="1">
                    <a:solidFill>
                      <a:srgbClr val="A6A6A6"/>
                    </a:solidFill>
                  </a:rPr>
                  <a:t>EATURES</a:t>
                </a:r>
                <a:endParaRPr lang="en-US" b="1" i="1">
                  <a:solidFill>
                    <a:srgbClr val="A6A6A6"/>
                  </a:solidFill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4343400" y="5726113"/>
              <a:ext cx="4572000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■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400" dirty="0">
                  <a:latin typeface="Arial" pitchFamily="34" charset="0"/>
                  <a:cs typeface="Arial" pitchFamily="34" charset="0"/>
                </a:rPr>
                <a:t>Operates on both batteries and AC power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43400" y="3146425"/>
              <a:ext cx="45720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■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400" dirty="0">
                  <a:latin typeface="Arial" pitchFamily="34" charset="0"/>
                  <a:cs typeface="Arial" pitchFamily="34" charset="0"/>
                </a:rPr>
                <a:t>Works with any “Laser Style” Aspirating System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343400" y="3536950"/>
              <a:ext cx="4572000" cy="3683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■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400" dirty="0">
                  <a:latin typeface="Arial" pitchFamily="34" charset="0"/>
                  <a:cs typeface="Arial" pitchFamily="34" charset="0"/>
                </a:rPr>
                <a:t>Probe inside equipment and above drop ceilings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343400" y="3865563"/>
              <a:ext cx="4572000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■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400" dirty="0">
                  <a:latin typeface="Arial" pitchFamily="34" charset="0"/>
                  <a:cs typeface="Arial" pitchFamily="34" charset="0"/>
                </a:rPr>
                <a:t>Not effected by dirt, dust, temperature or humidity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343400" y="4195763"/>
              <a:ext cx="4572000" cy="3683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■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400" dirty="0">
                  <a:latin typeface="Arial" pitchFamily="34" charset="0"/>
                  <a:cs typeface="Arial" pitchFamily="34" charset="0"/>
                </a:rPr>
                <a:t>Completely self contained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343400" y="4524375"/>
              <a:ext cx="45720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■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400" dirty="0">
                  <a:latin typeface="Arial" pitchFamily="34" charset="0"/>
                  <a:cs typeface="Arial" pitchFamily="34" charset="0"/>
                </a:rPr>
                <a:t>Includes sampling probe and battery charger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43400" y="4854575"/>
              <a:ext cx="45720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■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400" dirty="0">
                  <a:latin typeface="Arial" pitchFamily="34" charset="0"/>
                  <a:cs typeface="Arial" pitchFamily="34" charset="0"/>
                </a:rPr>
                <a:t>Does not require any recalibration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43400" y="5268913"/>
              <a:ext cx="4572000" cy="4778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 fontAlgn="auto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■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400" dirty="0">
                  <a:latin typeface="Arial" pitchFamily="34" charset="0"/>
                  <a:cs typeface="Arial" pitchFamily="34" charset="0"/>
                </a:rPr>
                <a:t>Multi-speed audible tone and LED indicators to help</a:t>
              </a:r>
            </a:p>
            <a:p>
              <a:pPr algn="just" fontAlgn="auto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Arial" pitchFamily="34" charset="0"/>
                  <a:cs typeface="Arial" pitchFamily="34" charset="0"/>
                </a:rPr>
                <a:t>    guide you in the right direction</a:t>
              </a:r>
            </a:p>
          </p:txBody>
        </p:sp>
      </p:grpSp>
      <p:sp>
        <p:nvSpPr>
          <p:cNvPr id="31754" name="Text Box 11"/>
          <p:cNvSpPr txBox="1">
            <a:spLocks noChangeArrowheads="1"/>
          </p:cNvSpPr>
          <p:nvPr/>
        </p:nvSpPr>
        <p:spPr bwMode="auto">
          <a:xfrm>
            <a:off x="76200" y="152400"/>
            <a:ext cx="16764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 sz="2800" baseline="-8000">
                <a:solidFill>
                  <a:schemeClr val="bg1"/>
                </a:solidFill>
              </a:rPr>
              <a:t>▪ </a:t>
            </a:r>
            <a:r>
              <a:rPr lang="en-US" sz="1200">
                <a:solidFill>
                  <a:schemeClr val="bg1"/>
                </a:solidFill>
              </a:rPr>
              <a:t>Survey</a:t>
            </a:r>
          </a:p>
          <a:p>
            <a:pPr defTabSz="912813">
              <a:spcBef>
                <a:spcPct val="50000"/>
              </a:spcBef>
            </a:pPr>
            <a:r>
              <a:rPr lang="en-US" sz="2800" baseline="-8000">
                <a:solidFill>
                  <a:schemeClr val="bg1"/>
                </a:solidFill>
              </a:rPr>
              <a:t>▪ </a:t>
            </a:r>
            <a:r>
              <a:rPr lang="en-US" sz="1200">
                <a:solidFill>
                  <a:schemeClr val="bg1"/>
                </a:solidFill>
              </a:rPr>
              <a:t>Isolate</a:t>
            </a:r>
          </a:p>
          <a:p>
            <a:pPr defTabSz="912813">
              <a:spcBef>
                <a:spcPct val="50000"/>
              </a:spcBef>
            </a:pPr>
            <a:r>
              <a:rPr lang="en-US" sz="2800" baseline="-8000">
                <a:solidFill>
                  <a:schemeClr val="bg1"/>
                </a:solidFill>
              </a:rPr>
              <a:t>▪ </a:t>
            </a:r>
            <a:r>
              <a:rPr lang="en-US" sz="1200">
                <a:solidFill>
                  <a:schemeClr val="bg1"/>
                </a:solidFill>
              </a:rPr>
              <a:t>Identify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057400" y="3419475"/>
            <a:ext cx="1828800" cy="346075"/>
            <a:chOff x="2212180" y="6057900"/>
            <a:chExt cx="1828798" cy="345877"/>
          </a:xfrm>
        </p:grpSpPr>
        <p:sp>
          <p:nvSpPr>
            <p:cNvPr id="3" name="Rectangle 2"/>
            <p:cNvSpPr/>
            <p:nvPr/>
          </p:nvSpPr>
          <p:spPr>
            <a:xfrm>
              <a:off x="2212180" y="6057900"/>
              <a:ext cx="304800" cy="30462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u="sng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32804" name="TextBox 3"/>
            <p:cNvSpPr txBox="1">
              <a:spLocks noChangeArrowheads="1"/>
            </p:cNvSpPr>
            <p:nvPr/>
          </p:nvSpPr>
          <p:spPr bwMode="auto">
            <a:xfrm>
              <a:off x="2336005" y="6095978"/>
              <a:ext cx="1704973" cy="307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912813"/>
              <a:r>
                <a:rPr lang="en-US" sz="2000" b="1">
                  <a:solidFill>
                    <a:schemeClr val="bg1"/>
                  </a:solidFill>
                </a:rPr>
                <a:t>A</a:t>
              </a:r>
              <a:r>
                <a:rPr lang="en-US" sz="1600" b="1">
                  <a:solidFill>
                    <a:srgbClr val="A6A6A6"/>
                  </a:solidFill>
                </a:rPr>
                <a:t>PPLICATIONS</a:t>
              </a:r>
              <a:endParaRPr lang="en-US" b="1" i="1">
                <a:solidFill>
                  <a:srgbClr val="A6A6A6"/>
                </a:solidFill>
              </a:endParaRPr>
            </a:p>
          </p:txBody>
        </p:sp>
      </p:grp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0" y="0"/>
            <a:ext cx="1752600" cy="16002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772" name="Rectangle 16"/>
          <p:cNvSpPr>
            <a:spLocks noChangeArrowheads="1"/>
          </p:cNvSpPr>
          <p:nvPr/>
        </p:nvSpPr>
        <p:spPr bwMode="auto">
          <a:xfrm>
            <a:off x="1981200" y="1143000"/>
            <a:ext cx="7162800" cy="457200"/>
          </a:xfrm>
          <a:prstGeom prst="rect">
            <a:avLst/>
          </a:prstGeom>
          <a:solidFill>
            <a:srgbClr val="B4AFA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2813"/>
            <a:endParaRPr lang="en-US" sz="3200" b="1" i="1">
              <a:solidFill>
                <a:schemeClr val="bg1"/>
              </a:solidFill>
            </a:endParaRPr>
          </a:p>
        </p:txBody>
      </p:sp>
      <p:sp>
        <p:nvSpPr>
          <p:cNvPr id="32773" name="Text Box 17"/>
          <p:cNvSpPr txBox="1">
            <a:spLocks noChangeArrowheads="1"/>
          </p:cNvSpPr>
          <p:nvPr/>
        </p:nvSpPr>
        <p:spPr bwMode="auto">
          <a:xfrm>
            <a:off x="2057400" y="1219200"/>
            <a:ext cx="5286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en-US" sz="1600" b="1">
                <a:solidFill>
                  <a:schemeClr val="bg1"/>
                </a:solidFill>
              </a:rPr>
              <a:t>Can be Used Anywhere</a:t>
            </a:r>
          </a:p>
        </p:txBody>
      </p:sp>
      <p:pic>
        <p:nvPicPr>
          <p:cNvPr id="32774" name="Picture 15" descr="C:\Documents and Settings\David\Desktop\SAFE\Slideshows\Slideshow 2005\2_header_pi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28600"/>
            <a:ext cx="418465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981200" y="3419475"/>
            <a:ext cx="6019800" cy="2971800"/>
            <a:chOff x="1981199" y="2514599"/>
            <a:chExt cx="6019800" cy="2971800"/>
          </a:xfrm>
        </p:grpSpPr>
        <p:sp>
          <p:nvSpPr>
            <p:cNvPr id="8" name="TextBox 7"/>
            <p:cNvSpPr txBox="1"/>
            <p:nvPr/>
          </p:nvSpPr>
          <p:spPr>
            <a:xfrm>
              <a:off x="1981199" y="2789237"/>
              <a:ext cx="2057400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■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400" dirty="0">
                  <a:latin typeface="Arial" pitchFamily="34" charset="0"/>
                  <a:cs typeface="Arial" pitchFamily="34" charset="0"/>
                </a:rPr>
                <a:t>Computer Rooms</a:t>
              </a:r>
            </a:p>
          </p:txBody>
        </p:sp>
        <p:pic>
          <p:nvPicPr>
            <p:cNvPr id="32802" name="Picture 23" descr="app6.gi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29199" y="2514599"/>
              <a:ext cx="2971800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1981200" y="3419475"/>
            <a:ext cx="6019800" cy="2971800"/>
            <a:chOff x="1981199" y="2514600"/>
            <a:chExt cx="6019801" cy="2971800"/>
          </a:xfrm>
        </p:grpSpPr>
        <p:sp>
          <p:nvSpPr>
            <p:cNvPr id="9" name="TextBox 8"/>
            <p:cNvSpPr txBox="1"/>
            <p:nvPr/>
          </p:nvSpPr>
          <p:spPr>
            <a:xfrm>
              <a:off x="1981199" y="3119438"/>
              <a:ext cx="2057400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■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400" dirty="0">
                  <a:latin typeface="Arial" pitchFamily="34" charset="0"/>
                  <a:cs typeface="Arial" pitchFamily="34" charset="0"/>
                </a:rPr>
                <a:t>Power Plants</a:t>
              </a:r>
            </a:p>
          </p:txBody>
        </p:sp>
        <p:pic>
          <p:nvPicPr>
            <p:cNvPr id="32800" name="Picture 25" descr="app8.gif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29200" y="2514600"/>
              <a:ext cx="2971800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1981200" y="3419475"/>
            <a:ext cx="6019800" cy="2971800"/>
            <a:chOff x="1981199" y="2514600"/>
            <a:chExt cx="6019801" cy="2971800"/>
          </a:xfrm>
        </p:grpSpPr>
        <p:sp>
          <p:nvSpPr>
            <p:cNvPr id="10" name="TextBox 9"/>
            <p:cNvSpPr txBox="1"/>
            <p:nvPr/>
          </p:nvSpPr>
          <p:spPr>
            <a:xfrm>
              <a:off x="1981199" y="3449638"/>
              <a:ext cx="2057400" cy="3683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■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400" dirty="0">
                  <a:latin typeface="Arial" pitchFamily="34" charset="0"/>
                  <a:cs typeface="Arial" pitchFamily="34" charset="0"/>
                </a:rPr>
                <a:t>Office Buildings</a:t>
              </a:r>
            </a:p>
          </p:txBody>
        </p:sp>
        <p:pic>
          <p:nvPicPr>
            <p:cNvPr id="32798" name="Picture 28" descr="app10.gi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029200" y="2514600"/>
              <a:ext cx="2971800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1981200" y="3419475"/>
            <a:ext cx="6019800" cy="2971800"/>
            <a:chOff x="1981199" y="2514600"/>
            <a:chExt cx="6019801" cy="2971800"/>
          </a:xfrm>
        </p:grpSpPr>
        <p:sp>
          <p:nvSpPr>
            <p:cNvPr id="11" name="TextBox 10"/>
            <p:cNvSpPr txBox="1"/>
            <p:nvPr/>
          </p:nvSpPr>
          <p:spPr>
            <a:xfrm>
              <a:off x="1981199" y="3778250"/>
              <a:ext cx="20574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■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400" dirty="0">
                  <a:latin typeface="Arial" pitchFamily="34" charset="0"/>
                  <a:cs typeface="Arial" pitchFamily="34" charset="0"/>
                </a:rPr>
                <a:t>Warehouses</a:t>
              </a:r>
            </a:p>
          </p:txBody>
        </p:sp>
        <p:pic>
          <p:nvPicPr>
            <p:cNvPr id="32796" name="Picture 30" descr="app3.gif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029200" y="2514600"/>
              <a:ext cx="2971800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up 33"/>
          <p:cNvGrpSpPr>
            <a:grpSpLocks/>
          </p:cNvGrpSpPr>
          <p:nvPr/>
        </p:nvGrpSpPr>
        <p:grpSpPr bwMode="auto">
          <a:xfrm>
            <a:off x="1981200" y="3419475"/>
            <a:ext cx="6019800" cy="2971800"/>
            <a:chOff x="1981199" y="2514600"/>
            <a:chExt cx="6019801" cy="2971800"/>
          </a:xfrm>
        </p:grpSpPr>
        <p:sp>
          <p:nvSpPr>
            <p:cNvPr id="12" name="TextBox 11"/>
            <p:cNvSpPr txBox="1"/>
            <p:nvPr/>
          </p:nvSpPr>
          <p:spPr>
            <a:xfrm>
              <a:off x="1981199" y="4108450"/>
              <a:ext cx="2057400" cy="3683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■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400" dirty="0">
                  <a:latin typeface="Arial" pitchFamily="34" charset="0"/>
                  <a:cs typeface="Arial" pitchFamily="34" charset="0"/>
                </a:rPr>
                <a:t>Hospitals</a:t>
              </a:r>
            </a:p>
          </p:txBody>
        </p:sp>
        <p:pic>
          <p:nvPicPr>
            <p:cNvPr id="32794" name="Picture 32" descr="app9.gif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029200" y="2514600"/>
              <a:ext cx="2971800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" name="Group 35"/>
          <p:cNvGrpSpPr>
            <a:grpSpLocks/>
          </p:cNvGrpSpPr>
          <p:nvPr/>
        </p:nvGrpSpPr>
        <p:grpSpPr bwMode="auto">
          <a:xfrm>
            <a:off x="1981200" y="3419475"/>
            <a:ext cx="6019800" cy="2971800"/>
            <a:chOff x="1981199" y="2514600"/>
            <a:chExt cx="6019801" cy="2971800"/>
          </a:xfrm>
        </p:grpSpPr>
        <p:sp>
          <p:nvSpPr>
            <p:cNvPr id="13" name="TextBox 12"/>
            <p:cNvSpPr txBox="1"/>
            <p:nvPr/>
          </p:nvSpPr>
          <p:spPr>
            <a:xfrm>
              <a:off x="1981199" y="4437063"/>
              <a:ext cx="2057400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■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400" dirty="0">
                  <a:latin typeface="Arial" pitchFamily="34" charset="0"/>
                  <a:cs typeface="Arial" pitchFamily="34" charset="0"/>
                </a:rPr>
                <a:t>Data Centers</a:t>
              </a:r>
            </a:p>
          </p:txBody>
        </p:sp>
        <p:pic>
          <p:nvPicPr>
            <p:cNvPr id="32792" name="Picture 34" descr="app11.gif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029200" y="2514600"/>
              <a:ext cx="2971800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" name="Group 37"/>
          <p:cNvGrpSpPr>
            <a:grpSpLocks/>
          </p:cNvGrpSpPr>
          <p:nvPr/>
        </p:nvGrpSpPr>
        <p:grpSpPr bwMode="auto">
          <a:xfrm>
            <a:off x="1981200" y="3419475"/>
            <a:ext cx="6019800" cy="2971800"/>
            <a:chOff x="1981199" y="2514600"/>
            <a:chExt cx="6019801" cy="2971800"/>
          </a:xfrm>
        </p:grpSpPr>
        <p:sp>
          <p:nvSpPr>
            <p:cNvPr id="14" name="TextBox 13"/>
            <p:cNvSpPr txBox="1"/>
            <p:nvPr/>
          </p:nvSpPr>
          <p:spPr>
            <a:xfrm>
              <a:off x="1981199" y="4767263"/>
              <a:ext cx="2057400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■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400" dirty="0">
                  <a:latin typeface="Arial" pitchFamily="34" charset="0"/>
                  <a:cs typeface="Arial" pitchFamily="34" charset="0"/>
                </a:rPr>
                <a:t>Cleanrooms</a:t>
              </a:r>
            </a:p>
          </p:txBody>
        </p:sp>
        <p:pic>
          <p:nvPicPr>
            <p:cNvPr id="32790" name="Picture 36" descr="app2.gif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029200" y="2514600"/>
              <a:ext cx="2971800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782" name="Text Box 11"/>
          <p:cNvSpPr txBox="1">
            <a:spLocks noChangeArrowheads="1"/>
          </p:cNvSpPr>
          <p:nvPr/>
        </p:nvSpPr>
        <p:spPr bwMode="auto">
          <a:xfrm>
            <a:off x="76200" y="152400"/>
            <a:ext cx="16764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 sz="2800" baseline="-8000">
                <a:solidFill>
                  <a:schemeClr val="bg1"/>
                </a:solidFill>
              </a:rPr>
              <a:t>▪ </a:t>
            </a:r>
            <a:r>
              <a:rPr lang="en-US" sz="1200">
                <a:solidFill>
                  <a:schemeClr val="bg1"/>
                </a:solidFill>
              </a:rPr>
              <a:t>Survey</a:t>
            </a:r>
          </a:p>
          <a:p>
            <a:pPr defTabSz="912813">
              <a:spcBef>
                <a:spcPct val="50000"/>
              </a:spcBef>
            </a:pPr>
            <a:r>
              <a:rPr lang="en-US" sz="2800" baseline="-8000">
                <a:solidFill>
                  <a:schemeClr val="bg1"/>
                </a:solidFill>
              </a:rPr>
              <a:t>▪ </a:t>
            </a:r>
            <a:r>
              <a:rPr lang="en-US" sz="1200">
                <a:solidFill>
                  <a:schemeClr val="bg1"/>
                </a:solidFill>
              </a:rPr>
              <a:t>Isolate</a:t>
            </a:r>
          </a:p>
          <a:p>
            <a:pPr defTabSz="912813">
              <a:spcBef>
                <a:spcPct val="50000"/>
              </a:spcBef>
            </a:pPr>
            <a:r>
              <a:rPr lang="en-US" sz="2800" baseline="-8000">
                <a:solidFill>
                  <a:schemeClr val="bg1"/>
                </a:solidFill>
              </a:rPr>
              <a:t>▪ </a:t>
            </a:r>
            <a:r>
              <a:rPr lang="en-US" sz="1200">
                <a:solidFill>
                  <a:schemeClr val="bg1"/>
                </a:solidFill>
              </a:rPr>
              <a:t>Identify</a:t>
            </a:r>
          </a:p>
        </p:txBody>
      </p:sp>
      <p:sp>
        <p:nvSpPr>
          <p:cNvPr id="32783" name="TextBox 43"/>
          <p:cNvSpPr txBox="1">
            <a:spLocks noChangeArrowheads="1"/>
          </p:cNvSpPr>
          <p:nvPr/>
        </p:nvSpPr>
        <p:spPr bwMode="auto">
          <a:xfrm rot="-5400000">
            <a:off x="-1413668" y="3471068"/>
            <a:ext cx="35052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defTabSz="912813"/>
            <a:r>
              <a:rPr lang="en-US" sz="4400" b="1">
                <a:solidFill>
                  <a:srgbClr val="A6A6A6"/>
                </a:solidFill>
              </a:rPr>
              <a:t>Applications</a:t>
            </a:r>
            <a:endParaRPr lang="en-US" sz="4400" b="1"/>
          </a:p>
        </p:txBody>
      </p:sp>
      <p:pic>
        <p:nvPicPr>
          <p:cNvPr id="32784" name="Picture 11" descr="sniffer_logo"/>
          <p:cNvPicPr>
            <a:picLocks noChangeAspect="1" noChangeArrowheads="1"/>
          </p:cNvPicPr>
          <p:nvPr/>
        </p:nvPicPr>
        <p:blipFill>
          <a:blip r:embed="rId11"/>
          <a:srcRect b="35768"/>
          <a:stretch>
            <a:fillRect/>
          </a:stretch>
        </p:blipFill>
        <p:spPr bwMode="auto">
          <a:xfrm>
            <a:off x="1905000" y="1905000"/>
            <a:ext cx="3124200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5" name="Picture 6" descr="unit - ProLocator2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257800" y="1752600"/>
            <a:ext cx="14874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 40"/>
          <p:cNvGrpSpPr>
            <a:grpSpLocks/>
          </p:cNvGrpSpPr>
          <p:nvPr/>
        </p:nvGrpSpPr>
        <p:grpSpPr bwMode="auto">
          <a:xfrm>
            <a:off x="1981200" y="3421063"/>
            <a:ext cx="6019800" cy="2971800"/>
            <a:chOff x="1981200" y="3421380"/>
            <a:chExt cx="6019800" cy="2971213"/>
          </a:xfrm>
        </p:grpSpPr>
        <p:sp>
          <p:nvSpPr>
            <p:cNvPr id="15" name="TextBox 14"/>
            <p:cNvSpPr txBox="1"/>
            <p:nvPr/>
          </p:nvSpPr>
          <p:spPr bwMode="auto">
            <a:xfrm>
              <a:off x="1981200" y="6002145"/>
              <a:ext cx="2057400" cy="3682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■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400" dirty="0">
                  <a:latin typeface="Arial" pitchFamily="34" charset="0"/>
                  <a:cs typeface="Arial" pitchFamily="34" charset="0"/>
                </a:rPr>
                <a:t>Fire Departments</a:t>
              </a:r>
            </a:p>
          </p:txBody>
        </p:sp>
        <p:pic>
          <p:nvPicPr>
            <p:cNvPr id="32788" name="Picture 2" descr="http://www.mydogella.com/firetruck.jpg"/>
            <p:cNvPicPr>
              <a:picLocks noChangeAspect="1" noChangeArrowheads="1"/>
            </p:cNvPicPr>
            <p:nvPr/>
          </p:nvPicPr>
          <p:blipFill>
            <a:blip r:embed="rId13"/>
            <a:srcRect l="9000" t="2243" r="7201" b="2243"/>
            <a:stretch>
              <a:fillRect/>
            </a:stretch>
          </p:blipFill>
          <p:spPr bwMode="auto">
            <a:xfrm>
              <a:off x="5029200" y="3421380"/>
              <a:ext cx="2971800" cy="2971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1752600" cy="16002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3795" name="Text Box 11"/>
          <p:cNvSpPr txBox="1">
            <a:spLocks noChangeArrowheads="1"/>
          </p:cNvSpPr>
          <p:nvPr/>
        </p:nvSpPr>
        <p:spPr bwMode="auto">
          <a:xfrm>
            <a:off x="76200" y="152400"/>
            <a:ext cx="16764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 sz="2800" baseline="-8000">
                <a:solidFill>
                  <a:schemeClr val="bg1"/>
                </a:solidFill>
              </a:rPr>
              <a:t>▪ </a:t>
            </a:r>
            <a:r>
              <a:rPr lang="en-US" sz="1200">
                <a:solidFill>
                  <a:schemeClr val="bg1"/>
                </a:solidFill>
              </a:rPr>
              <a:t>Survey</a:t>
            </a:r>
          </a:p>
          <a:p>
            <a:pPr defTabSz="912813">
              <a:spcBef>
                <a:spcPct val="50000"/>
              </a:spcBef>
            </a:pPr>
            <a:r>
              <a:rPr lang="en-US" sz="2800" baseline="-8000">
                <a:solidFill>
                  <a:schemeClr val="bg1"/>
                </a:solidFill>
              </a:rPr>
              <a:t>▪ </a:t>
            </a:r>
            <a:r>
              <a:rPr lang="en-US" sz="1200">
                <a:solidFill>
                  <a:schemeClr val="bg1"/>
                </a:solidFill>
              </a:rPr>
              <a:t>Isolate</a:t>
            </a:r>
          </a:p>
          <a:p>
            <a:pPr defTabSz="912813">
              <a:spcBef>
                <a:spcPct val="50000"/>
              </a:spcBef>
            </a:pPr>
            <a:r>
              <a:rPr lang="en-US" sz="2800" baseline="-8000">
                <a:solidFill>
                  <a:schemeClr val="bg1"/>
                </a:solidFill>
              </a:rPr>
              <a:t>▪ </a:t>
            </a:r>
            <a:r>
              <a:rPr lang="en-US" sz="1200">
                <a:solidFill>
                  <a:schemeClr val="bg1"/>
                </a:solidFill>
              </a:rPr>
              <a:t>Identify</a:t>
            </a:r>
          </a:p>
        </p:txBody>
      </p:sp>
      <p:sp>
        <p:nvSpPr>
          <p:cNvPr id="33796" name="Rectangle 16"/>
          <p:cNvSpPr>
            <a:spLocks noChangeArrowheads="1"/>
          </p:cNvSpPr>
          <p:nvPr/>
        </p:nvSpPr>
        <p:spPr bwMode="auto">
          <a:xfrm>
            <a:off x="1981200" y="1143000"/>
            <a:ext cx="7162800" cy="457200"/>
          </a:xfrm>
          <a:prstGeom prst="rect">
            <a:avLst/>
          </a:prstGeom>
          <a:solidFill>
            <a:srgbClr val="B4AFA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2813"/>
            <a:endParaRPr lang="en-US" sz="3200" b="1" i="1">
              <a:solidFill>
                <a:schemeClr val="bg1"/>
              </a:solidFill>
            </a:endParaRPr>
          </a:p>
        </p:txBody>
      </p:sp>
      <p:sp>
        <p:nvSpPr>
          <p:cNvPr id="33797" name="Text Box 17"/>
          <p:cNvSpPr txBox="1">
            <a:spLocks noChangeArrowheads="1"/>
          </p:cNvSpPr>
          <p:nvPr/>
        </p:nvSpPr>
        <p:spPr bwMode="auto">
          <a:xfrm>
            <a:off x="2057400" y="1219200"/>
            <a:ext cx="5286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en-US" sz="1600" b="1">
                <a:solidFill>
                  <a:schemeClr val="bg1"/>
                </a:solidFill>
              </a:rPr>
              <a:t>Portable Aspirating Fire Detection</a:t>
            </a:r>
          </a:p>
        </p:txBody>
      </p:sp>
      <p:pic>
        <p:nvPicPr>
          <p:cNvPr id="33798" name="Picture 15" descr="C:\Documents and Settings\David\Desktop\SAFE\Slideshows\Slideshow 2005\2_header_pi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28600"/>
            <a:ext cx="418465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6" descr="unit - ProLocator2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3276600"/>
            <a:ext cx="37338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11" descr="sniffer_logo"/>
          <p:cNvPicPr>
            <a:picLocks noChangeAspect="1" noChangeArrowheads="1"/>
          </p:cNvPicPr>
          <p:nvPr/>
        </p:nvPicPr>
        <p:blipFill>
          <a:blip r:embed="rId5"/>
          <a:srcRect b="35768"/>
          <a:stretch>
            <a:fillRect/>
          </a:stretch>
        </p:blipFill>
        <p:spPr bwMode="auto">
          <a:xfrm>
            <a:off x="609600" y="2057400"/>
            <a:ext cx="40386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254</Words>
  <Application>Microsoft Office PowerPoint</Application>
  <PresentationFormat>On-screen Show (4:3)</PresentationFormat>
  <Paragraphs>67</Paragraphs>
  <Slides>10</Slides>
  <Notes>10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alexh</dc:creator>
  <cp:lastModifiedBy>alexh</cp:lastModifiedBy>
  <cp:revision>1</cp:revision>
  <dcterms:created xsi:type="dcterms:W3CDTF">2011-10-21T13:12:55Z</dcterms:created>
  <dcterms:modified xsi:type="dcterms:W3CDTF">2011-10-21T13:14:19Z</dcterms:modified>
</cp:coreProperties>
</file>