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7" r:id="rId3"/>
    <p:sldId id="442" r:id="rId4"/>
    <p:sldId id="406" r:id="rId5"/>
    <p:sldId id="432" r:id="rId6"/>
    <p:sldId id="443" r:id="rId7"/>
    <p:sldId id="430" r:id="rId8"/>
    <p:sldId id="444" r:id="rId9"/>
    <p:sldId id="449" r:id="rId10"/>
    <p:sldId id="451" r:id="rId11"/>
    <p:sldId id="452" r:id="rId12"/>
    <p:sldId id="450" r:id="rId13"/>
    <p:sldId id="454" r:id="rId14"/>
    <p:sldId id="453" r:id="rId15"/>
    <p:sldId id="455" r:id="rId16"/>
    <p:sldId id="431" r:id="rId17"/>
    <p:sldId id="459" r:id="rId18"/>
    <p:sldId id="435" r:id="rId19"/>
    <p:sldId id="434" r:id="rId20"/>
    <p:sldId id="460" r:id="rId21"/>
    <p:sldId id="436" r:id="rId22"/>
    <p:sldId id="437" r:id="rId23"/>
    <p:sldId id="461" r:id="rId24"/>
    <p:sldId id="457" r:id="rId25"/>
    <p:sldId id="456" r:id="rId26"/>
    <p:sldId id="467" r:id="rId27"/>
    <p:sldId id="468" r:id="rId28"/>
    <p:sldId id="458" r:id="rId29"/>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D3D3D3"/>
    <a:srgbClr val="D5D5D5"/>
    <a:srgbClr val="D1D1D1"/>
    <a:srgbClr val="C7C7C7"/>
    <a:srgbClr val="BCB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38" autoAdjust="0"/>
    <p:restoredTop sz="90879" autoAdjust="0"/>
  </p:normalViewPr>
  <p:slideViewPr>
    <p:cSldViewPr>
      <p:cViewPr varScale="1">
        <p:scale>
          <a:sx n="89" d="100"/>
          <a:sy n="89" d="100"/>
        </p:scale>
        <p:origin x="1139"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smtClean="0">
                <a:latin typeface="+mn-lt"/>
                <a:cs typeface="+mn-cs"/>
              </a:defRPr>
            </a:lvl1pPr>
          </a:lstStyle>
          <a:p>
            <a:pPr>
              <a:defRPr/>
            </a:pPr>
            <a:fld id="{B8DDD7A6-FF90-4067-AC99-196FF7394F22}" type="datetimeFigureOut">
              <a:rPr lang="en-US"/>
              <a:pPr>
                <a:defRPr/>
              </a:pPr>
              <a:t>7/8/2025</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smtClean="0">
                <a:latin typeface="+mn-lt"/>
                <a:cs typeface="+mn-cs"/>
              </a:defRPr>
            </a:lvl1pPr>
          </a:lstStyle>
          <a:p>
            <a:pPr>
              <a:defRPr/>
            </a:pPr>
            <a:fld id="{D1FB08C0-5C05-4155-9BBC-11DE02CCDA0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a:t>
            </a:fld>
            <a:endParaRPr lang="en-US"/>
          </a:p>
        </p:txBody>
      </p:sp>
    </p:spTree>
    <p:extLst>
      <p:ext uri="{BB962C8B-B14F-4D97-AF65-F5344CB8AC3E}">
        <p14:creationId xmlns:p14="http://schemas.microsoft.com/office/powerpoint/2010/main" val="409983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Another first for the Hybrid is it’s 7 inch full color touchscreen. It offers you ease of programming and information display without requiring any additional devices or programmers like Vesda does. This allows you to securely go through all the functions of the detector via programable logins.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10</a:t>
            </a:fld>
            <a:endParaRPr lang="en-US"/>
          </a:p>
        </p:txBody>
      </p:sp>
    </p:spTree>
    <p:extLst>
      <p:ext uri="{BB962C8B-B14F-4D97-AF65-F5344CB8AC3E}">
        <p14:creationId xmlns:p14="http://schemas.microsoft.com/office/powerpoint/2010/main" val="145362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is the only detector where you can connect up to 6 color </a:t>
            </a:r>
            <a:r>
              <a:rPr lang="en-US" dirty="0" err="1"/>
              <a:t>ip</a:t>
            </a:r>
            <a:r>
              <a:rPr lang="en-US" dirty="0"/>
              <a:t> cameras where you can approach the front of the detector and see what is happening within the environment before you endanger yourself by entering an unsafe area. In addition, a remote display is also available which can be located next to your fire alarm panel, to give you the ability to both respond to the fire alarm panel and see inside the hazard to know how best to respond to the alarm. These cameras can also be networked into any existing building camera network.</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11</a:t>
            </a:fld>
            <a:endParaRPr lang="en-US"/>
          </a:p>
        </p:txBody>
      </p:sp>
    </p:spTree>
    <p:extLst>
      <p:ext uri="{BB962C8B-B14F-4D97-AF65-F5344CB8AC3E}">
        <p14:creationId xmlns:p14="http://schemas.microsoft.com/office/powerpoint/2010/main" val="2874057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seeing the live pictures from the IP cameras, you can also view built in troubleshooting videos via the touch screen. If the detector has a fault the technician can view the corresponding built in troubleshooting video to offer guidance on how to correct the problem.</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12</a:t>
            </a:fld>
            <a:endParaRPr lang="en-US"/>
          </a:p>
        </p:txBody>
      </p:sp>
    </p:spTree>
    <p:extLst>
      <p:ext uri="{BB962C8B-B14F-4D97-AF65-F5344CB8AC3E}">
        <p14:creationId xmlns:p14="http://schemas.microsoft.com/office/powerpoint/2010/main" val="615259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Hybrid has many ways you can communicate with it. In addition to programmable dry contacts, the Hybrid has onboard wired IP and RS485 </a:t>
            </a:r>
            <a:r>
              <a:rPr lang="en-US" dirty="0" err="1"/>
              <a:t>interfeces</a:t>
            </a:r>
            <a:r>
              <a:rPr lang="en-US" dirty="0"/>
              <a:t> or you can add an HLI module to communicate via </a:t>
            </a:r>
            <a:r>
              <a:rPr lang="en-US" dirty="0" err="1"/>
              <a:t>modbus</a:t>
            </a:r>
            <a:r>
              <a:rPr lang="en-US" dirty="0"/>
              <a:t> and BACnet. These features can viewed via our new networking software, Hercules.  The HLI can also be customized to interface directly with your fire alarm panel.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13</a:t>
            </a:fld>
            <a:endParaRPr lang="en-US"/>
          </a:p>
        </p:txBody>
      </p:sp>
    </p:spTree>
    <p:extLst>
      <p:ext uri="{BB962C8B-B14F-4D97-AF65-F5344CB8AC3E}">
        <p14:creationId xmlns:p14="http://schemas.microsoft.com/office/powerpoint/2010/main" val="3280984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Hybrid is the first dual technology detector offering you both early warning fire and early warning smoke detection in a single detector. But both of the technologies are also available individually depending on your environmental needs and budget. The </a:t>
            </a:r>
            <a:r>
              <a:rPr lang="en-US" dirty="0" err="1"/>
              <a:t>ProPointPlus</a:t>
            </a:r>
            <a:r>
              <a:rPr lang="en-US" dirty="0"/>
              <a:t>, is the optical based detector like a Vesda for early warning smoke, or the CCD detector, which is the cloud chamber based detector for the earliest signs of fire.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14</a:t>
            </a:fld>
            <a:endParaRPr lang="en-US"/>
          </a:p>
        </p:txBody>
      </p:sp>
    </p:spTree>
    <p:extLst>
      <p:ext uri="{BB962C8B-B14F-4D97-AF65-F5344CB8AC3E}">
        <p14:creationId xmlns:p14="http://schemas.microsoft.com/office/powerpoint/2010/main" val="248370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what your application or individual detection needs are, the Hybrid, </a:t>
            </a:r>
            <a:r>
              <a:rPr lang="en-US" dirty="0" err="1"/>
              <a:t>ProPoint</a:t>
            </a:r>
            <a:r>
              <a:rPr lang="en-US" dirty="0"/>
              <a:t>, or CCD detectors can solve most any project requirement you have.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15</a:t>
            </a:fld>
            <a:endParaRPr lang="en-US"/>
          </a:p>
        </p:txBody>
      </p:sp>
    </p:spTree>
    <p:extLst>
      <p:ext uri="{BB962C8B-B14F-4D97-AF65-F5344CB8AC3E}">
        <p14:creationId xmlns:p14="http://schemas.microsoft.com/office/powerpoint/2010/main" val="248195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talked about what Hybrid is and where you use it, lets talk about how to install it.</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16</a:t>
            </a:fld>
            <a:endParaRPr lang="en-US"/>
          </a:p>
        </p:txBody>
      </p:sp>
    </p:spTree>
    <p:extLst>
      <p:ext uri="{BB962C8B-B14F-4D97-AF65-F5344CB8AC3E}">
        <p14:creationId xmlns:p14="http://schemas.microsoft.com/office/powerpoint/2010/main" val="1569752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talk about installing a system, we need to understand the different parts of a early warning air sampling system. Here you will see the individual basic parts are labeled (review all parts with the audience). Of course systems can get much more complicated, but these are the basic parts of every system.</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17</a:t>
            </a:fld>
            <a:endParaRPr lang="en-US"/>
          </a:p>
        </p:txBody>
      </p:sp>
    </p:spTree>
    <p:extLst>
      <p:ext uri="{BB962C8B-B14F-4D97-AF65-F5344CB8AC3E}">
        <p14:creationId xmlns:p14="http://schemas.microsoft.com/office/powerpoint/2010/main" val="1329472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 is the only company that manufactures our own installation materials. The installation materials for the Hybrid product line come under our product name RedPipe. </a:t>
            </a:r>
            <a:r>
              <a:rPr lang="en-US" dirty="0" err="1"/>
              <a:t>Redpipe</a:t>
            </a:r>
            <a:r>
              <a:rPr lang="en-US" dirty="0"/>
              <a:t> is the only UL listed pipe and fittings approved specifically for use with air sample smoke detection systems. </a:t>
            </a:r>
            <a:r>
              <a:rPr lang="en-US" dirty="0" err="1"/>
              <a:t>Blazermaster</a:t>
            </a:r>
            <a:r>
              <a:rPr lang="en-US" dirty="0"/>
              <a:t> is UL listed as a sprinkler pipe, not an air sampling pipe.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18</a:t>
            </a:fld>
            <a:endParaRPr lang="en-US"/>
          </a:p>
        </p:txBody>
      </p:sp>
    </p:spTree>
    <p:extLst>
      <p:ext uri="{BB962C8B-B14F-4D97-AF65-F5344CB8AC3E}">
        <p14:creationId xmlns:p14="http://schemas.microsoft.com/office/powerpoint/2010/main" val="307797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short one minute video on Red.pip.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Here we have a short 0one minute video on redpipe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19</a:t>
            </a:fld>
            <a:endParaRPr lang="en-US"/>
          </a:p>
        </p:txBody>
      </p:sp>
    </p:spTree>
    <p:extLst>
      <p:ext uri="{BB962C8B-B14F-4D97-AF65-F5344CB8AC3E}">
        <p14:creationId xmlns:p14="http://schemas.microsoft.com/office/powerpoint/2010/main" val="7167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XXXXXXXXXXX. I am here to discuss air sampling smoke detection for Safe Fire Detection. Safe manufactures specialty detection products including air sampling smoke and fire </a:t>
            </a:r>
            <a:r>
              <a:rPr lang="en-US" dirty="0" err="1"/>
              <a:t>detectionand</a:t>
            </a:r>
            <a:r>
              <a:rPr lang="en-US" dirty="0"/>
              <a:t> , </a:t>
            </a:r>
            <a:r>
              <a:rPr lang="en-US" dirty="0" err="1"/>
              <a:t>Safecable</a:t>
            </a:r>
            <a:r>
              <a:rPr lang="en-US" dirty="0"/>
              <a:t> linear heat detection, safe flame </a:t>
            </a:r>
            <a:r>
              <a:rPr lang="en-US" dirty="0" err="1"/>
              <a:t>flame</a:t>
            </a:r>
            <a:r>
              <a:rPr lang="en-US" dirty="0"/>
              <a:t> detectors, </a:t>
            </a:r>
            <a:r>
              <a:rPr lang="en-US" dirty="0" err="1"/>
              <a:t>Redpipe</a:t>
            </a:r>
            <a:r>
              <a:rPr lang="en-US" dirty="0"/>
              <a:t> air sampling pipe and fittings finally redgear linear heat detection custom installation materials.</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a:t>
            </a:fld>
            <a:endParaRPr lang="en-US"/>
          </a:p>
        </p:txBody>
      </p:sp>
    </p:spTree>
    <p:extLst>
      <p:ext uri="{BB962C8B-B14F-4D97-AF65-F5344CB8AC3E}">
        <p14:creationId xmlns:p14="http://schemas.microsoft.com/office/powerpoint/2010/main" val="664288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a:t>
            </a:r>
            <a:r>
              <a:rPr lang="en-US" dirty="0" err="1"/>
              <a:t>Redpipe</a:t>
            </a:r>
            <a:r>
              <a:rPr lang="en-US" dirty="0"/>
              <a:t> being the only UL approved pipe and fittings specifically listed and approved for use with any air sampling detector, </a:t>
            </a:r>
            <a:r>
              <a:rPr lang="en-US" dirty="0" err="1"/>
              <a:t>Redpipe</a:t>
            </a:r>
            <a:r>
              <a:rPr lang="en-US" dirty="0"/>
              <a:t> is approved for plenum spaces and is preprinted with NFPA required text in both English and Spanish so pipe labels are no longer needed. RedPipe comes in both 7.5 and 15ft lengths allowing for freight or overnight shipments of the 7.5 foot lengths.</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20</a:t>
            </a:fld>
            <a:endParaRPr lang="en-US"/>
          </a:p>
        </p:txBody>
      </p:sp>
    </p:spTree>
    <p:extLst>
      <p:ext uri="{BB962C8B-B14F-4D97-AF65-F5344CB8AC3E}">
        <p14:creationId xmlns:p14="http://schemas.microsoft.com/office/powerpoint/2010/main" val="28293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complete line of RedPipe fittings and accessories are available in our RedPipe catalog available online or by request.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21</a:t>
            </a:fld>
            <a:endParaRPr lang="en-US"/>
          </a:p>
        </p:txBody>
      </p:sp>
    </p:spTree>
    <p:extLst>
      <p:ext uri="{BB962C8B-B14F-4D97-AF65-F5344CB8AC3E}">
        <p14:creationId xmlns:p14="http://schemas.microsoft.com/office/powerpoint/2010/main" val="3712048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steps forward in air sampling pipe networks design is sample hole markers, or what we call SHM’s. It has become a concern of AHJ’s that systems are designed and installed correctly so SHM’S were developed so you can see the calculated hole size is correct from the floor. A 3/8” hole is drilled into the pipe and then the appropriate SHM is clipped onto the pipe.</a:t>
            </a:r>
          </a:p>
          <a:p>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22</a:t>
            </a:fld>
            <a:endParaRPr lang="en-US"/>
          </a:p>
        </p:txBody>
      </p:sp>
    </p:spTree>
    <p:extLst>
      <p:ext uri="{BB962C8B-B14F-4D97-AF65-F5344CB8AC3E}">
        <p14:creationId xmlns:p14="http://schemas.microsoft.com/office/powerpoint/2010/main" val="661510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newest addition to our RedPipe catalog is the RedPipe Kit. RedPipe Kit makes determining how much pipe you need for your system fast and easy. Simply divide your total square footage by 2500 and that is how many RedPipe Kits you need for your project. No more pipe take offs, no more errors, no more forgetting a couple fittings at the shop. Everything you need in a single easy to carry box priced at a discounted rate from buying all the items individually. </a:t>
            </a:r>
            <a:r>
              <a:rPr lang="en-US" dirty="0" err="1"/>
              <a:t>PipeKit</a:t>
            </a:r>
            <a:r>
              <a:rPr lang="en-US" dirty="0"/>
              <a:t> is also overnight-able for any last minute needs. And, Oh you get one free </a:t>
            </a:r>
            <a:r>
              <a:rPr lang="en-US" dirty="0" err="1"/>
              <a:t>PipeKit</a:t>
            </a:r>
            <a:r>
              <a:rPr lang="en-US" dirty="0"/>
              <a:t> with every Hybrid detector you buy.</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23</a:t>
            </a:fld>
            <a:endParaRPr lang="en-US"/>
          </a:p>
        </p:txBody>
      </p:sp>
    </p:spTree>
    <p:extLst>
      <p:ext uri="{BB962C8B-B14F-4D97-AF65-F5344CB8AC3E}">
        <p14:creationId xmlns:p14="http://schemas.microsoft.com/office/powerpoint/2010/main" val="150509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Hybrid is the most exciting new air sampling detector to hit the market since Vesda. Hybrid offers you early warning, dual technology, up to 6 cameras, cross zoning, touch screen, multiple ways to interface with the detector, built in troubleshooting videos</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24</a:t>
            </a:fld>
            <a:endParaRPr lang="en-US"/>
          </a:p>
        </p:txBody>
      </p:sp>
    </p:spTree>
    <p:extLst>
      <p:ext uri="{BB962C8B-B14F-4D97-AF65-F5344CB8AC3E}">
        <p14:creationId xmlns:p14="http://schemas.microsoft.com/office/powerpoint/2010/main" val="3110481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also offer free basic design and calculations, free training, and a free </a:t>
            </a:r>
            <a:r>
              <a:rPr lang="en-US" dirty="0" err="1"/>
              <a:t>Pipekit</a:t>
            </a:r>
            <a:r>
              <a:rPr lang="en-US" dirty="0"/>
              <a:t> with every Hybrid order. Heck I will even offer you a free </a:t>
            </a:r>
            <a:r>
              <a:rPr lang="en-US" dirty="0" err="1"/>
              <a:t>Pipekit</a:t>
            </a:r>
            <a:r>
              <a:rPr lang="en-US" dirty="0"/>
              <a:t> with every </a:t>
            </a:r>
            <a:r>
              <a:rPr lang="en-US" dirty="0" err="1"/>
              <a:t>ProPoint</a:t>
            </a:r>
            <a:r>
              <a:rPr lang="en-US" dirty="0"/>
              <a:t> and CCD you order. Finally I wanted to talk about our outstanding level of customer service. WE ANSWER THE PHONE. Our customer service and technical staff are here to answer your questions just give us a call.</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25</a:t>
            </a:fld>
            <a:endParaRPr lang="en-US"/>
          </a:p>
        </p:txBody>
      </p:sp>
    </p:spTree>
    <p:extLst>
      <p:ext uri="{BB962C8B-B14F-4D97-AF65-F5344CB8AC3E}">
        <p14:creationId xmlns:p14="http://schemas.microsoft.com/office/powerpoint/2010/main" val="226447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Hybrid is the first dual technology detector offering you both early warning fire and early warning smoke detection in a single detector. But both of the technologies are also available individually depending on your environmental needs and budget. The </a:t>
            </a:r>
            <a:r>
              <a:rPr lang="en-US" dirty="0" err="1"/>
              <a:t>ProPointPlus</a:t>
            </a:r>
            <a:r>
              <a:rPr lang="en-US" dirty="0"/>
              <a:t>, is the optical based detector like a Vesda for early warning smoke, or the CCD detector, which is the cloud chamber based detector for the earliest signs of fire.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26</a:t>
            </a:fld>
            <a:endParaRPr lang="en-US"/>
          </a:p>
        </p:txBody>
      </p:sp>
    </p:spTree>
    <p:extLst>
      <p:ext uri="{BB962C8B-B14F-4D97-AF65-F5344CB8AC3E}">
        <p14:creationId xmlns:p14="http://schemas.microsoft.com/office/powerpoint/2010/main" val="248370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t>
            </a:r>
            <a:r>
              <a:rPr lang="en-US"/>
              <a:t>If </a:t>
            </a:r>
            <a:r>
              <a:rPr lang="en-US" dirty="0"/>
              <a:t>you have any questions I can take them now or feel free to stop up and say Hello, or call me at your </a:t>
            </a:r>
            <a:r>
              <a:rPr lang="en-US"/>
              <a:t>earliest convenience. </a:t>
            </a:r>
            <a:endParaRPr lang="en-US" dirty="0"/>
          </a:p>
        </p:txBody>
      </p:sp>
      <p:sp>
        <p:nvSpPr>
          <p:cNvPr id="4" name="Slide Number Placeholder 3"/>
          <p:cNvSpPr>
            <a:spLocks noGrp="1"/>
          </p:cNvSpPr>
          <p:nvPr>
            <p:ph type="sldNum" sz="quarter" idx="5"/>
          </p:nvPr>
        </p:nvSpPr>
        <p:spPr/>
        <p:txBody>
          <a:bodyPr/>
          <a:lstStyle/>
          <a:p>
            <a:pPr defTabSz="924916">
              <a:defRPr/>
            </a:pPr>
            <a:fld id="{D1FB08C0-5C05-4155-9BBC-11DE02CCDA0B}" type="slidenum">
              <a:rPr lang="en-US">
                <a:solidFill>
                  <a:prstClr val="black"/>
                </a:solidFill>
                <a:latin typeface="Calibri"/>
              </a:rPr>
              <a:pPr defTabSz="924916">
                <a:defRPr/>
              </a:pPr>
              <a:t>27</a:t>
            </a:fld>
            <a:endParaRPr lang="en-US">
              <a:solidFill>
                <a:prstClr val="black"/>
              </a:solidFill>
              <a:latin typeface="Calibri"/>
            </a:endParaRPr>
          </a:p>
        </p:txBody>
      </p:sp>
    </p:spTree>
    <p:extLst>
      <p:ext uri="{BB962C8B-B14F-4D97-AF65-F5344CB8AC3E}">
        <p14:creationId xmlns:p14="http://schemas.microsoft.com/office/powerpoint/2010/main" val="36747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24916">
              <a:defRPr/>
            </a:pPr>
            <a:r>
              <a:rPr lang="en-US" dirty="0"/>
              <a:t>Short version:</a:t>
            </a:r>
            <a:br>
              <a:rPr lang="en-US" dirty="0"/>
            </a:br>
            <a:r>
              <a:rPr lang="en-US" dirty="0"/>
              <a:t>What is air sampling? (pause) Air sampling smoke detectors use a powerful fan, located in the detector, to draw air back from the room where sample holes are located in the same place traditional smoke detectors would have been. This is called active smoke detection, along with a highly sensitive detector inside the unit to give you the earliest possible alarm.  (See long version below if needed) </a:t>
            </a:r>
            <a:br>
              <a:rPr lang="en-US" dirty="0"/>
            </a:br>
            <a:br>
              <a:rPr lang="en-US" dirty="0"/>
            </a:br>
            <a:r>
              <a:rPr lang="en-US" dirty="0"/>
              <a:t>Long version:</a:t>
            </a:r>
            <a:br>
              <a:rPr lang="en-US" dirty="0"/>
            </a:br>
            <a:r>
              <a:rPr lang="en-US" dirty="0"/>
              <a:t>Let’s start by taking a minute to learn what air sampling smoke detection is.  Traditionally smoke detection has been done by having a fire alarm panel on the wall, then conduit would come out of the top of the panel and run throughout the room, stopping and adding a junction box every 30x30 where you would mount a smoke detector. Then you would wait for smoke to find it’s way to the smoke detector to alarm. That is called passive smoke detection. Back in the 70’s, they found it was more efficient to create an active smoke detection system, so you didn’t have to wait for smoke to hopefully find it’s way to the smoke detector. That was the beginning of air sampling smoke detection. Now you have an air sampling smoke detector mounted to the wall, which has a fan in it that draws air back to the detector, through pipe, that is ran throughout the room, similar to how the old pipe was ran. But now you have no wire inside, and where each smoke detector use to be is now a sample hole. Now you don’t have to wait for smoke to rise to the smoke detector, as the fan is pulling air from each of the smoke detector locations back to the detector enclosure. Which has an </a:t>
            </a:r>
            <a:r>
              <a:rPr lang="en-US" dirty="0" err="1"/>
              <a:t>ultrasentive</a:t>
            </a:r>
            <a:r>
              <a:rPr lang="en-US" dirty="0"/>
              <a:t> sensor inside to </a:t>
            </a:r>
            <a:r>
              <a:rPr lang="en-US" dirty="0" err="1"/>
              <a:t>analyse</a:t>
            </a:r>
            <a:r>
              <a:rPr lang="en-US" dirty="0"/>
              <a:t> the air as it comes back, alarming much faster and at an earlier level than conventional smoke detectors. </a:t>
            </a:r>
          </a:p>
          <a:p>
            <a:endParaRPr lang="en-US" dirty="0"/>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3</a:t>
            </a:fld>
            <a:endParaRPr lang="en-US"/>
          </a:p>
        </p:txBody>
      </p:sp>
    </p:spTree>
    <p:extLst>
      <p:ext uri="{BB962C8B-B14F-4D97-AF65-F5344CB8AC3E}">
        <p14:creationId xmlns:p14="http://schemas.microsoft.com/office/powerpoint/2010/main" val="35064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 the past there has been Vesda that can detect early warning smoke. And there was CCD which can detect early warning fire. Before smoke. Now there is a new detector called Hybrid which is a dual technology detector where you can choose optical early warning smoke detection like a Vesda or early warning fire detection like a CCD which detects before some. OR BOTH!! It gives you true intelligent alarm decision making. Introducing Hybrid the first and only true dual technology early warning smoke and fire detector.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4</a:t>
            </a:fld>
            <a:endParaRPr lang="en-US"/>
          </a:p>
        </p:txBody>
      </p:sp>
    </p:spTree>
    <p:extLst>
      <p:ext uri="{BB962C8B-B14F-4D97-AF65-F5344CB8AC3E}">
        <p14:creationId xmlns:p14="http://schemas.microsoft.com/office/powerpoint/2010/main" val="388555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short 1 minute video to introduce you to hybrid</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5</a:t>
            </a:fld>
            <a:endParaRPr lang="en-US"/>
          </a:p>
        </p:txBody>
      </p:sp>
    </p:spTree>
    <p:extLst>
      <p:ext uri="{BB962C8B-B14F-4D97-AF65-F5344CB8AC3E}">
        <p14:creationId xmlns:p14="http://schemas.microsoft.com/office/powerpoint/2010/main" val="315370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the hybrid stand out from all the standard features we still have are it’s 8 unique additional features that surpass all the standard features from previous air sampling detectors. These unique features offer the user unparalleled detection, protection, and ease of use.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6</a:t>
            </a:fld>
            <a:endParaRPr lang="en-US"/>
          </a:p>
        </p:txBody>
      </p:sp>
    </p:spTree>
    <p:extLst>
      <p:ext uri="{BB962C8B-B14F-4D97-AF65-F5344CB8AC3E}">
        <p14:creationId xmlns:p14="http://schemas.microsoft.com/office/powerpoint/2010/main" val="172906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offers the earliest detection possible for both smoke and fire giving you hours of advance warning to address the problem at it’s earliest stage before it has a chance to propagate into a situation which could cause damage or even business interruption.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7</a:t>
            </a:fld>
            <a:endParaRPr lang="en-US"/>
          </a:p>
        </p:txBody>
      </p:sp>
    </p:spTree>
    <p:extLst>
      <p:ext uri="{BB962C8B-B14F-4D97-AF65-F5344CB8AC3E}">
        <p14:creationId xmlns:p14="http://schemas.microsoft.com/office/powerpoint/2010/main" val="70055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Hybrid’s unique dual technology gives you the widest detection range ever assembled in a single detector.  The Hybrid uses a Cloud chamber (CCD), which can detect overheating at the earliest stages of a fire, before smoke; and, an early warning optical sensor (SCD), like a </a:t>
            </a:r>
            <a:r>
              <a:rPr lang="en-US" dirty="0" err="1"/>
              <a:t>vesda</a:t>
            </a:r>
            <a:r>
              <a:rPr lang="en-US" dirty="0"/>
              <a:t>, looking for the earliest signs of smoke.   The combined fire signals (what we call smart signal) gives you the widest sensitivity range ever and the ability to make true intelligent alarm decision making. Fore example, have you ever come into a room and smell something overheating but not see anything? The CCD is kind of like your nose, and can sense the fire without anything there to see. The SCD is more like your eyes, which can see the smoke once the fire grows to the point it produces smoke. Smart signal gives you the information from both technologies, as you would with your nose and eyes, to make the best intelligent decision to what’s happening in the environment around you while eliminating false alarm.</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8</a:t>
            </a:fld>
            <a:endParaRPr lang="en-US"/>
          </a:p>
        </p:txBody>
      </p:sp>
    </p:spTree>
    <p:extLst>
      <p:ext uri="{BB962C8B-B14F-4D97-AF65-F5344CB8AC3E}">
        <p14:creationId xmlns:p14="http://schemas.microsoft.com/office/powerpoint/2010/main" val="361093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Hybrids dual technology allows for the first time ever, to cross zone two different technologies into one signal that can be used to safely discharge a suppression system. This can be done by cross zoning the two technologies from one pipe, or from two different pipes giving you the freedom to choose the best combination to help ensure no unwanted discharges. Using two detectors, both cross zoned with two technologies, can give you the safest combination achievable.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9</a:t>
            </a:fld>
            <a:endParaRPr lang="en-US"/>
          </a:p>
        </p:txBody>
      </p:sp>
    </p:spTree>
    <p:extLst>
      <p:ext uri="{BB962C8B-B14F-4D97-AF65-F5344CB8AC3E}">
        <p14:creationId xmlns:p14="http://schemas.microsoft.com/office/powerpoint/2010/main" val="51775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73BBFD3-5937-437B-923E-84D19E5FBE69}" type="datetimeFigureOut">
              <a:rPr lang="en-US"/>
              <a:pPr>
                <a:defRPr/>
              </a:pPr>
              <a:t>7/8/2025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BE49F-AA63-4516-8133-9DFA3728A52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5F0772-7CAA-4E73-B3AB-728AEE0967F4}" type="datetimeFigureOut">
              <a:rPr lang="en-US"/>
              <a:pPr>
                <a:defRPr/>
              </a:pPr>
              <a:t>7/8/2025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C90D66-A7A1-463D-B38D-6808942255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FAE1CF-C5EE-4FA7-A041-5506912270C4}" type="datetimeFigureOut">
              <a:rPr lang="en-US"/>
              <a:pPr>
                <a:defRPr/>
              </a:pPr>
              <a:t>7/8/2025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803B07-4D67-4235-A50B-487AEEB534C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B9F4-3435-0E96-958C-DDBF056C756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8CD9F-7CD0-CB2C-4385-D88B2A1B1C3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974A3F-C22D-1657-C582-C5C6880F1F14}"/>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5" name="Footer Placeholder 4">
            <a:extLst>
              <a:ext uri="{FF2B5EF4-FFF2-40B4-BE49-F238E27FC236}">
                <a16:creationId xmlns:a16="http://schemas.microsoft.com/office/drawing/2014/main" id="{01799447-5ED1-433A-6D20-E52818D80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8B6CD-6A4D-C8A2-A340-BD2C1253ADFD}"/>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2818105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BDD35-3C3B-D54F-89F0-E5D6841BC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8EB11-2C38-2D57-BFC8-3C37058F1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D7DC6-0FB6-9B52-CCBE-C60F9B372609}"/>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5" name="Footer Placeholder 4">
            <a:extLst>
              <a:ext uri="{FF2B5EF4-FFF2-40B4-BE49-F238E27FC236}">
                <a16:creationId xmlns:a16="http://schemas.microsoft.com/office/drawing/2014/main" id="{5599F375-B7FF-0049-17E6-50656FCD8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AC669-10C2-17D3-2194-9F0CEEB9586C}"/>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924653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7F71-ACD4-18D9-2E46-FA96283E324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224FDD-1D75-ADBE-321D-525F4CEC97D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6F507E-9770-BA78-A686-24D79DB616EF}"/>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5" name="Footer Placeholder 4">
            <a:extLst>
              <a:ext uri="{FF2B5EF4-FFF2-40B4-BE49-F238E27FC236}">
                <a16:creationId xmlns:a16="http://schemas.microsoft.com/office/drawing/2014/main" id="{333C8FE3-DA0B-5821-1749-2FDDF7F58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4627E-11B4-A168-4536-781E5129E254}"/>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357649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CBFE-4E9A-8F7D-A83F-F48B26985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883DB-ACA6-8BA2-8A3E-BA517015889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E2F2B5-D33F-9B7C-956C-15AA84E9AFB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5C5807-4350-48A7-8D94-4A690AFECDA9}"/>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6" name="Footer Placeholder 5">
            <a:extLst>
              <a:ext uri="{FF2B5EF4-FFF2-40B4-BE49-F238E27FC236}">
                <a16:creationId xmlns:a16="http://schemas.microsoft.com/office/drawing/2014/main" id="{5C67CA18-F7BF-71B8-9B63-F977E69C9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C30ED-FC1F-ABBC-CC79-32E883D69A5D}"/>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2416698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8487-62A1-3A71-18D7-AD42028AEB4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38A6B2-1823-70A7-FD13-90AF620A423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134F13-9477-6F10-41EC-3E3199AE9B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805D9-3172-57C6-8E1C-A986637D967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9FFDA-F2D8-48CD-D615-B744522C5E8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A22051-7768-0853-02BA-85596F291A7A}"/>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8" name="Footer Placeholder 7">
            <a:extLst>
              <a:ext uri="{FF2B5EF4-FFF2-40B4-BE49-F238E27FC236}">
                <a16:creationId xmlns:a16="http://schemas.microsoft.com/office/drawing/2014/main" id="{3BF25168-B247-68CE-2246-45A80AAFC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B86301-FBD9-72D0-4ADD-F330FF1EBEFC}"/>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3351752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2C79-B36E-21D6-F3E9-F21DE68B3A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05D19-46FB-E501-5DDF-99BC3388C4FD}"/>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4" name="Footer Placeholder 3">
            <a:extLst>
              <a:ext uri="{FF2B5EF4-FFF2-40B4-BE49-F238E27FC236}">
                <a16:creationId xmlns:a16="http://schemas.microsoft.com/office/drawing/2014/main" id="{2CB29AC4-D780-1C2F-C3A6-C6544A79D9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739C6-CDCB-70D1-601B-FFFF4DA08AA2}"/>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3663382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CEDA1B-6841-1EFE-B681-A2559C25966F}"/>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3" name="Footer Placeholder 2">
            <a:extLst>
              <a:ext uri="{FF2B5EF4-FFF2-40B4-BE49-F238E27FC236}">
                <a16:creationId xmlns:a16="http://schemas.microsoft.com/office/drawing/2014/main" id="{3C7D2820-5740-7380-E551-011415DBB0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34ABC5-A52B-821F-2D40-52F0D6B95B13}"/>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2032393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5F86-E61A-8F24-308D-C1488A6ECE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01BB8E-89DC-F43D-C4EB-CA56B7B1E26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7201E-2BF3-6913-9CB7-9428C434508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43A1-1CEF-477B-1903-65F2C8FF458F}"/>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6" name="Footer Placeholder 5">
            <a:extLst>
              <a:ext uri="{FF2B5EF4-FFF2-40B4-BE49-F238E27FC236}">
                <a16:creationId xmlns:a16="http://schemas.microsoft.com/office/drawing/2014/main" id="{FCA7A4B0-F528-9C05-585D-E49AD1B60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12817-316F-2911-8573-BCFD2B963425}"/>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219944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6035C4-A08D-4825-BD63-97C0804E2192}" type="datetimeFigureOut">
              <a:rPr lang="en-US"/>
              <a:pPr>
                <a:defRPr/>
              </a:pPr>
              <a:t>7/8/2025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50F5DC-ACB0-4F45-8C8D-2FE3BFA9C6D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2B0E-8808-CD01-5663-EAE60115638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6057AF-C959-B6DA-FEDB-7EF6D21D770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698082-A91F-697F-7AE8-2616DAF7EAC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76A0BF-CADD-ADDE-B08D-DA30CB4298AF}"/>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6" name="Footer Placeholder 5">
            <a:extLst>
              <a:ext uri="{FF2B5EF4-FFF2-40B4-BE49-F238E27FC236}">
                <a16:creationId xmlns:a16="http://schemas.microsoft.com/office/drawing/2014/main" id="{EB506B29-A42F-2AB5-BEEE-F289EB204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D7228A-5E53-DB87-8485-F5A56DE3F611}"/>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2203197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8237-1165-4894-816B-E19C97EE3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CF5056-D462-9FBD-E2FB-8701902A74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36AE2-A01C-859F-811C-2B564667F179}"/>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5" name="Footer Placeholder 4">
            <a:extLst>
              <a:ext uri="{FF2B5EF4-FFF2-40B4-BE49-F238E27FC236}">
                <a16:creationId xmlns:a16="http://schemas.microsoft.com/office/drawing/2014/main" id="{5AE44071-3851-BE85-1003-75A22D17F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93F3E-2545-C4F9-8525-DE9358FCAB03}"/>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22332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08A12-C934-F254-7E83-E30C20812E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5A13D7-5628-B123-D08A-B4F2D2DC558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111D2-F915-06CA-AB28-49AE62237973}"/>
              </a:ext>
            </a:extLst>
          </p:cNvPr>
          <p:cNvSpPr>
            <a:spLocks noGrp="1"/>
          </p:cNvSpPr>
          <p:nvPr>
            <p:ph type="dt" sz="half" idx="10"/>
          </p:nvPr>
        </p:nvSpPr>
        <p:spPr/>
        <p:txBody>
          <a:bodyPr/>
          <a:lstStyle/>
          <a:p>
            <a:fld id="{2848D2A5-D585-4B90-8BF7-35978C190150}" type="datetimeFigureOut">
              <a:rPr lang="en-US" smtClean="0"/>
              <a:t>7/8/2025</a:t>
            </a:fld>
            <a:endParaRPr lang="en-US"/>
          </a:p>
        </p:txBody>
      </p:sp>
      <p:sp>
        <p:nvSpPr>
          <p:cNvPr id="5" name="Footer Placeholder 4">
            <a:extLst>
              <a:ext uri="{FF2B5EF4-FFF2-40B4-BE49-F238E27FC236}">
                <a16:creationId xmlns:a16="http://schemas.microsoft.com/office/drawing/2014/main" id="{ABADE87F-17C8-4EAE-1B8E-1E2842631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A125D-A2A9-70B3-4B18-52D1D0E8390E}"/>
              </a:ext>
            </a:extLst>
          </p:cNvPr>
          <p:cNvSpPr>
            <a:spLocks noGrp="1"/>
          </p:cNvSpPr>
          <p:nvPr>
            <p:ph type="sldNum" sz="quarter" idx="12"/>
          </p:nvPr>
        </p:nvSpPr>
        <p:spPr/>
        <p:txBody>
          <a:bodyPr/>
          <a:lstStyle/>
          <a:p>
            <a:fld id="{26D066D5-58F6-43A9-B8FC-C6558088FB60}" type="slidenum">
              <a:rPr lang="en-US" smtClean="0"/>
              <a:t>‹#›</a:t>
            </a:fld>
            <a:endParaRPr lang="en-US"/>
          </a:p>
        </p:txBody>
      </p:sp>
    </p:spTree>
    <p:extLst>
      <p:ext uri="{BB962C8B-B14F-4D97-AF65-F5344CB8AC3E}">
        <p14:creationId xmlns:p14="http://schemas.microsoft.com/office/powerpoint/2010/main" val="317922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F330509-C58C-47C8-90A3-482E7F5001A0}" type="datetimeFigureOut">
              <a:rPr lang="en-US"/>
              <a:pPr>
                <a:defRPr/>
              </a:pPr>
              <a:t>7/8/2025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501555-2544-4370-B69B-26F6B294B2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DAB30EE-C648-4079-BE50-051F656777C8}" type="datetimeFigureOut">
              <a:rPr lang="en-US"/>
              <a:pPr>
                <a:defRPr/>
              </a:pPr>
              <a:t>7/8/2025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C5F81C-4078-43E4-A4E2-2315F12CA9D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BAB70F3-B47C-420C-A7FA-B51AD67C0D4A}" type="datetimeFigureOut">
              <a:rPr lang="en-US"/>
              <a:pPr>
                <a:defRPr/>
              </a:pPr>
              <a:t>7/8/2025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28EA21-0EE1-4847-B5F1-58FF11771FC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539F25E-ABA2-4894-9047-333510AD7F1A}" type="datetimeFigureOut">
              <a:rPr lang="en-US"/>
              <a:pPr>
                <a:defRPr/>
              </a:pPr>
              <a:t>7/8/2025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1498408-BD3F-4C64-A7B7-FBB0FC4D557C}" type="slidenum">
              <a:rPr lang="en-US"/>
              <a:pPr>
                <a:defRPr/>
              </a:pPr>
              <a:t>‹#›</a:t>
            </a:fld>
            <a:endParaRPr lang="en-US"/>
          </a:p>
        </p:txBody>
      </p:sp>
      <p:pic>
        <p:nvPicPr>
          <p:cNvPr id="6" name="Picture 5">
            <a:extLst>
              <a:ext uri="{FF2B5EF4-FFF2-40B4-BE49-F238E27FC236}">
                <a16:creationId xmlns:a16="http://schemas.microsoft.com/office/drawing/2014/main" id="{BEAEC8FA-3818-91F6-63EC-BDF1D261B1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A9F0DE-63B0-45A8-99CE-E166B3D54A20}" type="datetimeFigureOut">
              <a:rPr lang="en-US"/>
              <a:pPr>
                <a:defRPr/>
              </a:pPr>
              <a:t>7/8/2025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2ECA310-0CA8-459D-B498-9AB7B20ECA0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BB2654-89C1-4136-9504-98E3EBDCD29C}" type="datetimeFigureOut">
              <a:rPr lang="en-US"/>
              <a:pPr>
                <a:defRPr/>
              </a:pPr>
              <a:t>7/8/2025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60C79C-6C4E-4C40-B256-E13A9B871C3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4057D3-143D-4743-A560-AAA9FF573599}" type="datetimeFigureOut">
              <a:rPr lang="en-US"/>
              <a:pPr>
                <a:defRPr/>
              </a:pPr>
              <a:t>7/8/2025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0F93E4-37B2-4355-A223-8504908E948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55B2B59-06EA-4A7A-8CF7-634AA2FD1A9E}" type="datetimeFigureOut">
              <a:rPr lang="en-US"/>
              <a:pPr>
                <a:defRPr/>
              </a:pPr>
              <a:t>7/8/2025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1DDC361-2D0A-462A-AECE-421E10A9EF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1C8EF-F390-A4F3-04D0-701310C0A85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229D77-2A1E-D1DE-BD85-C63AA6756AF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DE89F-BFEF-EB06-6DBB-B0F516072CD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8D2A5-D585-4B90-8BF7-35978C190150}" type="datetimeFigureOut">
              <a:rPr lang="en-US" smtClean="0"/>
              <a:t>7/8/2025</a:t>
            </a:fld>
            <a:endParaRPr lang="en-US"/>
          </a:p>
        </p:txBody>
      </p:sp>
      <p:sp>
        <p:nvSpPr>
          <p:cNvPr id="5" name="Footer Placeholder 4">
            <a:extLst>
              <a:ext uri="{FF2B5EF4-FFF2-40B4-BE49-F238E27FC236}">
                <a16:creationId xmlns:a16="http://schemas.microsoft.com/office/drawing/2014/main" id="{C889CBDB-01D0-7BD9-B44D-98BAD45E230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6508C5-308E-BD51-8754-39D587BF193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066D5-58F6-43A9-B8FC-C6558088FB60}" type="slidenum">
              <a:rPr lang="en-US" smtClean="0"/>
              <a:t>‹#›</a:t>
            </a:fld>
            <a:endParaRPr lang="en-US"/>
          </a:p>
        </p:txBody>
      </p:sp>
    </p:spTree>
    <p:extLst>
      <p:ext uri="{BB962C8B-B14F-4D97-AF65-F5344CB8AC3E}">
        <p14:creationId xmlns:p14="http://schemas.microsoft.com/office/powerpoint/2010/main" val="21552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48.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29B23-7D26-8B54-7A92-C3199DB31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1980379E-E60B-E7AD-CA41-698194345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265" y="1582673"/>
            <a:ext cx="6471469" cy="36926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457200" y="2057400"/>
            <a:ext cx="6202655" cy="1143000"/>
          </a:xfrm>
        </p:spPr>
        <p:txBody>
          <a:bodyPr/>
          <a:lstStyle/>
          <a:p>
            <a:pPr algn="l"/>
            <a:r>
              <a:rPr lang="en-US" b="1" dirty="0"/>
              <a:t>Full Color Touchscreen</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072348"/>
            <a:ext cx="57150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7” Touchscreen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Program and repair from screen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 additional devices required to program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Built-in troubleshooting videos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16482C05-8CCA-226E-A65E-89FB20E331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11" name="Picture 10">
            <a:extLst>
              <a:ext uri="{FF2B5EF4-FFF2-40B4-BE49-F238E27FC236}">
                <a16:creationId xmlns:a16="http://schemas.microsoft.com/office/drawing/2014/main" id="{9FC925EA-48BB-12B8-982F-760E71730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12" name="Title 1">
            <a:extLst>
              <a:ext uri="{FF2B5EF4-FFF2-40B4-BE49-F238E27FC236}">
                <a16:creationId xmlns:a16="http://schemas.microsoft.com/office/drawing/2014/main" id="{1F9B86B2-CA7F-BF99-8303-224028E62310}"/>
              </a:ext>
            </a:extLst>
          </p:cNvPr>
          <p:cNvSpPr txBox="1">
            <a:spLocks/>
          </p:cNvSpPr>
          <p:nvPr/>
        </p:nvSpPr>
        <p:spPr bwMode="auto">
          <a:xfrm>
            <a:off x="803548" y="1258522"/>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pic>
        <p:nvPicPr>
          <p:cNvPr id="4" name="Picture 3">
            <a:extLst>
              <a:ext uri="{FF2B5EF4-FFF2-40B4-BE49-F238E27FC236}">
                <a16:creationId xmlns:a16="http://schemas.microsoft.com/office/drawing/2014/main" id="{8AD8359E-DBC0-346D-11A1-D43A13E49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840" y="3411299"/>
            <a:ext cx="2651760" cy="2723555"/>
          </a:xfrm>
          <a:prstGeom prst="rect">
            <a:avLst/>
          </a:prstGeom>
        </p:spPr>
      </p:pic>
    </p:spTree>
    <p:extLst>
      <p:ext uri="{BB962C8B-B14F-4D97-AF65-F5344CB8AC3E}">
        <p14:creationId xmlns:p14="http://schemas.microsoft.com/office/powerpoint/2010/main" val="313359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371293" y="2332120"/>
            <a:ext cx="6202655" cy="1143000"/>
          </a:xfrm>
        </p:spPr>
        <p:txBody>
          <a:bodyPr/>
          <a:lstStyle/>
          <a:p>
            <a:pPr algn="l"/>
            <a:r>
              <a:rPr lang="en-US" b="1" dirty="0"/>
              <a:t>Up to 6 Color IP Cameras</a:t>
            </a:r>
          </a:p>
        </p:txBody>
      </p:sp>
      <p:sp>
        <p:nvSpPr>
          <p:cNvPr id="10" name="TextBox 9">
            <a:extLst>
              <a:ext uri="{FF2B5EF4-FFF2-40B4-BE49-F238E27FC236}">
                <a16:creationId xmlns:a16="http://schemas.microsoft.com/office/drawing/2014/main" id="{58D56F0A-C41C-A39F-1698-2B93660EA0C9}"/>
              </a:ext>
            </a:extLst>
          </p:cNvPr>
          <p:cNvSpPr txBox="1"/>
          <p:nvPr/>
        </p:nvSpPr>
        <p:spPr>
          <a:xfrm>
            <a:off x="371293" y="3394364"/>
            <a:ext cx="5587546"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View at detector or from RDP by fire alarm panel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See inside the hazard before you enter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Network in with  buildings existing cameras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313A036F-60CD-A037-532B-76A2FE5550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11" name="Picture 10">
            <a:extLst>
              <a:ext uri="{FF2B5EF4-FFF2-40B4-BE49-F238E27FC236}">
                <a16:creationId xmlns:a16="http://schemas.microsoft.com/office/drawing/2014/main" id="{460F0946-11E4-9662-E9BB-88099B1B4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12" name="Title 1">
            <a:extLst>
              <a:ext uri="{FF2B5EF4-FFF2-40B4-BE49-F238E27FC236}">
                <a16:creationId xmlns:a16="http://schemas.microsoft.com/office/drawing/2014/main" id="{B55CBEB7-F40A-EE70-FE04-2CF09899C4BC}"/>
              </a:ext>
            </a:extLst>
          </p:cNvPr>
          <p:cNvSpPr txBox="1">
            <a:spLocks/>
          </p:cNvSpPr>
          <p:nvPr/>
        </p:nvSpPr>
        <p:spPr bwMode="auto">
          <a:xfrm>
            <a:off x="803548" y="1258522"/>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pic>
        <p:nvPicPr>
          <p:cNvPr id="3" name="Picture 2">
            <a:extLst>
              <a:ext uri="{FF2B5EF4-FFF2-40B4-BE49-F238E27FC236}">
                <a16:creationId xmlns:a16="http://schemas.microsoft.com/office/drawing/2014/main" id="{EE08AA34-C50A-9AEE-0252-CB9653152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839" y="3429000"/>
            <a:ext cx="2651760" cy="2705854"/>
          </a:xfrm>
          <a:prstGeom prst="rect">
            <a:avLst/>
          </a:prstGeom>
        </p:spPr>
      </p:pic>
    </p:spTree>
    <p:extLst>
      <p:ext uri="{BB962C8B-B14F-4D97-AF65-F5344CB8AC3E}">
        <p14:creationId xmlns:p14="http://schemas.microsoft.com/office/powerpoint/2010/main" val="371617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457200" y="2723776"/>
            <a:ext cx="7543800" cy="1143000"/>
          </a:xfrm>
        </p:spPr>
        <p:txBody>
          <a:bodyPr/>
          <a:lstStyle/>
          <a:p>
            <a:pPr algn="l"/>
            <a:r>
              <a:rPr lang="en-US" b="1" dirty="0"/>
              <a:t>Built-in Troubleshooting Videos</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799344"/>
            <a:ext cx="5665108"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How to repair videos built in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Step by step repair instructions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Follow along as the repair technician teaches your technician right onsite </a:t>
            </a:r>
          </a:p>
          <a:p>
            <a:pPr marL="285750" indent="-28575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8FB0370B-B3DF-B494-277D-089633645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7" name="Picture 6">
            <a:extLst>
              <a:ext uri="{FF2B5EF4-FFF2-40B4-BE49-F238E27FC236}">
                <a16:creationId xmlns:a16="http://schemas.microsoft.com/office/drawing/2014/main" id="{0D34F1C4-0570-724F-15E2-D946288B9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11" name="Title 1">
            <a:extLst>
              <a:ext uri="{FF2B5EF4-FFF2-40B4-BE49-F238E27FC236}">
                <a16:creationId xmlns:a16="http://schemas.microsoft.com/office/drawing/2014/main" id="{5F9ED073-01CC-9C98-A56F-248E1DD1023A}"/>
              </a:ext>
            </a:extLst>
          </p:cNvPr>
          <p:cNvSpPr txBox="1">
            <a:spLocks/>
          </p:cNvSpPr>
          <p:nvPr/>
        </p:nvSpPr>
        <p:spPr bwMode="auto">
          <a:xfrm>
            <a:off x="803548" y="1258522"/>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pic>
        <p:nvPicPr>
          <p:cNvPr id="4" name="Picture 3">
            <a:extLst>
              <a:ext uri="{FF2B5EF4-FFF2-40B4-BE49-F238E27FC236}">
                <a16:creationId xmlns:a16="http://schemas.microsoft.com/office/drawing/2014/main" id="{22BB47F1-FB06-3F48-970E-BC025A582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839" y="3618746"/>
            <a:ext cx="2651760" cy="2705854"/>
          </a:xfrm>
          <a:prstGeom prst="rect">
            <a:avLst/>
          </a:prstGeom>
        </p:spPr>
      </p:pic>
    </p:spTree>
    <p:extLst>
      <p:ext uri="{BB962C8B-B14F-4D97-AF65-F5344CB8AC3E}">
        <p14:creationId xmlns:p14="http://schemas.microsoft.com/office/powerpoint/2010/main" val="446371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457200" y="1905000"/>
            <a:ext cx="6202655" cy="1143000"/>
          </a:xfrm>
        </p:spPr>
        <p:txBody>
          <a:bodyPr/>
          <a:lstStyle/>
          <a:p>
            <a:pPr algn="l"/>
            <a:r>
              <a:rPr lang="en-US" b="1" dirty="0"/>
              <a:t>Wired or Wireless HLI</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199" y="2867085"/>
            <a:ext cx="5501639"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Supports full range of networking capabilities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Wired and Wireless HLI</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Wired IP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Modbus and BACnet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Hercules networking software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FEE61ED5-0624-11AB-F8DB-1CE76D8E5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7" name="Picture 6">
            <a:extLst>
              <a:ext uri="{FF2B5EF4-FFF2-40B4-BE49-F238E27FC236}">
                <a16:creationId xmlns:a16="http://schemas.microsoft.com/office/drawing/2014/main" id="{66535E28-7778-78F1-962B-3550ADC5D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12" name="Title 1">
            <a:extLst>
              <a:ext uri="{FF2B5EF4-FFF2-40B4-BE49-F238E27FC236}">
                <a16:creationId xmlns:a16="http://schemas.microsoft.com/office/drawing/2014/main" id="{CFDE1655-9287-A669-2879-2ED791754331}"/>
              </a:ext>
            </a:extLst>
          </p:cNvPr>
          <p:cNvSpPr txBox="1">
            <a:spLocks/>
          </p:cNvSpPr>
          <p:nvPr/>
        </p:nvSpPr>
        <p:spPr bwMode="auto">
          <a:xfrm>
            <a:off x="803548" y="1258522"/>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pic>
        <p:nvPicPr>
          <p:cNvPr id="4" name="Picture 3">
            <a:extLst>
              <a:ext uri="{FF2B5EF4-FFF2-40B4-BE49-F238E27FC236}">
                <a16:creationId xmlns:a16="http://schemas.microsoft.com/office/drawing/2014/main" id="{0AFB36B3-70DD-B900-C498-8464BF097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840" y="3625865"/>
            <a:ext cx="2651760" cy="2705854"/>
          </a:xfrm>
          <a:prstGeom prst="rect">
            <a:avLst/>
          </a:prstGeom>
        </p:spPr>
      </p:pic>
    </p:spTree>
    <p:extLst>
      <p:ext uri="{BB962C8B-B14F-4D97-AF65-F5344CB8AC3E}">
        <p14:creationId xmlns:p14="http://schemas.microsoft.com/office/powerpoint/2010/main" val="4149270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468284" y="2373953"/>
            <a:ext cx="6202655" cy="1143000"/>
          </a:xfrm>
        </p:spPr>
        <p:txBody>
          <a:bodyPr/>
          <a:lstStyle/>
          <a:p>
            <a:pPr algn="l"/>
            <a:r>
              <a:rPr lang="en-US" dirty="0"/>
              <a:t>Individual Technologies</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380907"/>
            <a:ext cx="38100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Dual Technologies available individually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CCD Detector: Cloud Chamber (fire detector)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ProPointPlus</a:t>
            </a:r>
            <a:r>
              <a:rPr lang="en-US" sz="2400" dirty="0"/>
              <a:t> Detector: Optical (smoke detector)</a:t>
            </a:r>
          </a:p>
          <a:p>
            <a:pPr marL="285750" indent="-285750">
              <a:buFont typeface="Arial" panose="020B0604020202020204" pitchFamily="34" charset="0"/>
              <a:buChar char="•"/>
            </a:pPr>
            <a:endParaRPr lang="en-US" sz="2400" dirty="0"/>
          </a:p>
        </p:txBody>
      </p:sp>
      <p:pic>
        <p:nvPicPr>
          <p:cNvPr id="11" name="Picture 10">
            <a:extLst>
              <a:ext uri="{FF2B5EF4-FFF2-40B4-BE49-F238E27FC236}">
                <a16:creationId xmlns:a16="http://schemas.microsoft.com/office/drawing/2014/main" id="{7B1CE044-1E81-2DC4-4F6E-01BEA9886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610" y="3912547"/>
            <a:ext cx="4617720" cy="2644140"/>
          </a:xfrm>
          <a:prstGeom prst="rect">
            <a:avLst/>
          </a:prstGeom>
        </p:spPr>
      </p:pic>
      <p:pic>
        <p:nvPicPr>
          <p:cNvPr id="3" name="Picture 2">
            <a:extLst>
              <a:ext uri="{FF2B5EF4-FFF2-40B4-BE49-F238E27FC236}">
                <a16:creationId xmlns:a16="http://schemas.microsoft.com/office/drawing/2014/main" id="{8C2407B1-E877-E515-7F48-297D608CC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5" name="Picture 4">
            <a:extLst>
              <a:ext uri="{FF2B5EF4-FFF2-40B4-BE49-F238E27FC236}">
                <a16:creationId xmlns:a16="http://schemas.microsoft.com/office/drawing/2014/main" id="{2A769296-7D52-7AB3-3C3F-D0393033F1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7" name="Title 1">
            <a:extLst>
              <a:ext uri="{FF2B5EF4-FFF2-40B4-BE49-F238E27FC236}">
                <a16:creationId xmlns:a16="http://schemas.microsoft.com/office/drawing/2014/main" id="{1674C901-AF36-91BE-0A0A-0A6E5847D3C9}"/>
              </a:ext>
            </a:extLst>
          </p:cNvPr>
          <p:cNvSpPr txBox="1">
            <a:spLocks/>
          </p:cNvSpPr>
          <p:nvPr/>
        </p:nvSpPr>
        <p:spPr bwMode="auto">
          <a:xfrm>
            <a:off x="803548" y="1258522"/>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spTree>
    <p:extLst>
      <p:ext uri="{BB962C8B-B14F-4D97-AF65-F5344CB8AC3E}">
        <p14:creationId xmlns:p14="http://schemas.microsoft.com/office/powerpoint/2010/main" val="675456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5121" cy="6859299"/>
            <a:chOff x="-1587" y="0"/>
            <a:chExt cx="15546705" cy="10060305"/>
          </a:xfrm>
        </p:grpSpPr>
        <p:pic>
          <p:nvPicPr>
            <p:cNvPr id="3" name="object 3"/>
            <p:cNvPicPr/>
            <p:nvPr/>
          </p:nvPicPr>
          <p:blipFill>
            <a:blip r:embed="rId3" cstate="print"/>
            <a:stretch>
              <a:fillRect/>
            </a:stretch>
          </p:blipFill>
          <p:spPr>
            <a:xfrm>
              <a:off x="0" y="421779"/>
              <a:ext cx="15544800" cy="9636620"/>
            </a:xfrm>
            <a:prstGeom prst="rect">
              <a:avLst/>
            </a:prstGeom>
          </p:spPr>
        </p:pic>
        <p:pic>
          <p:nvPicPr>
            <p:cNvPr id="4" name="object 4"/>
            <p:cNvPicPr/>
            <p:nvPr/>
          </p:nvPicPr>
          <p:blipFill>
            <a:blip r:embed="rId4" cstate="print"/>
            <a:stretch>
              <a:fillRect/>
            </a:stretch>
          </p:blipFill>
          <p:spPr>
            <a:xfrm>
              <a:off x="5664870" y="3765755"/>
              <a:ext cx="5062754" cy="3488622"/>
            </a:xfrm>
            <a:prstGeom prst="rect">
              <a:avLst/>
            </a:prstGeom>
          </p:spPr>
        </p:pic>
        <p:sp>
          <p:nvSpPr>
            <p:cNvPr id="5" name="object 5"/>
            <p:cNvSpPr/>
            <p:nvPr/>
          </p:nvSpPr>
          <p:spPr>
            <a:xfrm>
              <a:off x="0" y="9817227"/>
              <a:ext cx="7997825" cy="241300"/>
            </a:xfrm>
            <a:custGeom>
              <a:avLst/>
              <a:gdLst/>
              <a:ahLst/>
              <a:cxnLst/>
              <a:rect l="l" t="t" r="r" b="b"/>
              <a:pathLst>
                <a:path w="7997825" h="241300">
                  <a:moveTo>
                    <a:pt x="0" y="241171"/>
                  </a:moveTo>
                  <a:lnTo>
                    <a:pt x="0" y="0"/>
                  </a:lnTo>
                  <a:lnTo>
                    <a:pt x="7997713" y="0"/>
                  </a:lnTo>
                  <a:lnTo>
                    <a:pt x="7997713" y="241171"/>
                  </a:lnTo>
                  <a:lnTo>
                    <a:pt x="0" y="241171"/>
                  </a:lnTo>
                  <a:close/>
                </a:path>
              </a:pathLst>
            </a:custGeom>
            <a:solidFill>
              <a:srgbClr val="00A859"/>
            </a:solidFill>
          </p:spPr>
          <p:txBody>
            <a:bodyPr wrap="square" lIns="0" tIns="0" rIns="0" bIns="0" rtlCol="0"/>
            <a:lstStyle/>
            <a:p>
              <a:endParaRPr/>
            </a:p>
          </p:txBody>
        </p:sp>
        <p:sp>
          <p:nvSpPr>
            <p:cNvPr id="6" name="object 6"/>
            <p:cNvSpPr/>
            <p:nvPr/>
          </p:nvSpPr>
          <p:spPr>
            <a:xfrm>
              <a:off x="0" y="9817227"/>
              <a:ext cx="7997825" cy="241300"/>
            </a:xfrm>
            <a:custGeom>
              <a:avLst/>
              <a:gdLst/>
              <a:ahLst/>
              <a:cxnLst/>
              <a:rect l="l" t="t" r="r" b="b"/>
              <a:pathLst>
                <a:path w="7997825" h="241300">
                  <a:moveTo>
                    <a:pt x="0" y="241171"/>
                  </a:moveTo>
                  <a:lnTo>
                    <a:pt x="0" y="0"/>
                  </a:lnTo>
                  <a:lnTo>
                    <a:pt x="7997713" y="0"/>
                  </a:lnTo>
                  <a:lnTo>
                    <a:pt x="7997713" y="241171"/>
                  </a:lnTo>
                  <a:lnTo>
                    <a:pt x="0" y="241171"/>
                  </a:lnTo>
                </a:path>
              </a:pathLst>
            </a:custGeom>
            <a:ln w="3175">
              <a:solidFill>
                <a:srgbClr val="175CA6"/>
              </a:solidFill>
            </a:ln>
          </p:spPr>
          <p:txBody>
            <a:bodyPr wrap="square" lIns="0" tIns="0" rIns="0" bIns="0" rtlCol="0"/>
            <a:lstStyle/>
            <a:p>
              <a:endParaRPr/>
            </a:p>
          </p:txBody>
        </p:sp>
        <p:sp>
          <p:nvSpPr>
            <p:cNvPr id="7" name="object 7"/>
            <p:cNvSpPr/>
            <p:nvPr/>
          </p:nvSpPr>
          <p:spPr>
            <a:xfrm>
              <a:off x="0" y="0"/>
              <a:ext cx="8028940" cy="559435"/>
            </a:xfrm>
            <a:custGeom>
              <a:avLst/>
              <a:gdLst/>
              <a:ahLst/>
              <a:cxnLst/>
              <a:rect l="l" t="t" r="r" b="b"/>
              <a:pathLst>
                <a:path w="8028940" h="559435">
                  <a:moveTo>
                    <a:pt x="0" y="558878"/>
                  </a:moveTo>
                  <a:lnTo>
                    <a:pt x="0" y="0"/>
                  </a:lnTo>
                  <a:lnTo>
                    <a:pt x="8028655" y="0"/>
                  </a:lnTo>
                  <a:lnTo>
                    <a:pt x="8028655" y="558878"/>
                  </a:lnTo>
                  <a:lnTo>
                    <a:pt x="0" y="558878"/>
                  </a:lnTo>
                  <a:close/>
                </a:path>
              </a:pathLst>
            </a:custGeom>
            <a:solidFill>
              <a:srgbClr val="00A859"/>
            </a:solidFill>
          </p:spPr>
          <p:txBody>
            <a:bodyPr wrap="square" lIns="0" tIns="0" rIns="0" bIns="0" rtlCol="0"/>
            <a:lstStyle/>
            <a:p>
              <a:endParaRPr/>
            </a:p>
          </p:txBody>
        </p:sp>
      </p:grpSp>
      <p:grpSp>
        <p:nvGrpSpPr>
          <p:cNvPr id="9" name="object 9"/>
          <p:cNvGrpSpPr/>
          <p:nvPr/>
        </p:nvGrpSpPr>
        <p:grpSpPr>
          <a:xfrm>
            <a:off x="1781362" y="0"/>
            <a:ext cx="7362638" cy="6858000"/>
            <a:chOff x="3028518" y="0"/>
            <a:chExt cx="12516485" cy="10058400"/>
          </a:xfrm>
        </p:grpSpPr>
        <p:pic>
          <p:nvPicPr>
            <p:cNvPr id="10" name="object 10"/>
            <p:cNvPicPr/>
            <p:nvPr/>
          </p:nvPicPr>
          <p:blipFill>
            <a:blip r:embed="rId5" cstate="print"/>
            <a:stretch>
              <a:fillRect/>
            </a:stretch>
          </p:blipFill>
          <p:spPr>
            <a:xfrm>
              <a:off x="3618443" y="7314789"/>
              <a:ext cx="1719527" cy="1503860"/>
            </a:xfrm>
            <a:prstGeom prst="rect">
              <a:avLst/>
            </a:prstGeom>
          </p:spPr>
        </p:pic>
        <p:pic>
          <p:nvPicPr>
            <p:cNvPr id="11" name="object 11"/>
            <p:cNvPicPr/>
            <p:nvPr/>
          </p:nvPicPr>
          <p:blipFill>
            <a:blip r:embed="rId6" cstate="print"/>
            <a:stretch>
              <a:fillRect/>
            </a:stretch>
          </p:blipFill>
          <p:spPr>
            <a:xfrm>
              <a:off x="3591525" y="2888546"/>
              <a:ext cx="1724471" cy="1649128"/>
            </a:xfrm>
            <a:prstGeom prst="rect">
              <a:avLst/>
            </a:prstGeom>
          </p:spPr>
        </p:pic>
        <p:pic>
          <p:nvPicPr>
            <p:cNvPr id="12" name="object 12"/>
            <p:cNvPicPr/>
            <p:nvPr/>
          </p:nvPicPr>
          <p:blipFill>
            <a:blip r:embed="rId7" cstate="print"/>
            <a:stretch>
              <a:fillRect/>
            </a:stretch>
          </p:blipFill>
          <p:spPr>
            <a:xfrm>
              <a:off x="3028518" y="5198464"/>
              <a:ext cx="1752526" cy="1564296"/>
            </a:xfrm>
            <a:prstGeom prst="rect">
              <a:avLst/>
            </a:prstGeom>
          </p:spPr>
        </p:pic>
        <p:sp>
          <p:nvSpPr>
            <p:cNvPr id="13" name="object 13"/>
            <p:cNvSpPr/>
            <p:nvPr/>
          </p:nvSpPr>
          <p:spPr>
            <a:xfrm>
              <a:off x="7459053" y="0"/>
              <a:ext cx="8086090" cy="10058400"/>
            </a:xfrm>
            <a:custGeom>
              <a:avLst/>
              <a:gdLst/>
              <a:ahLst/>
              <a:cxnLst/>
              <a:rect l="l" t="t" r="r" b="b"/>
              <a:pathLst>
                <a:path w="8086090" h="10058400">
                  <a:moveTo>
                    <a:pt x="8085747" y="9809429"/>
                  </a:moveTo>
                  <a:lnTo>
                    <a:pt x="333590" y="9809429"/>
                  </a:lnTo>
                  <a:lnTo>
                    <a:pt x="333590" y="10058400"/>
                  </a:lnTo>
                  <a:lnTo>
                    <a:pt x="8085747" y="10058400"/>
                  </a:lnTo>
                  <a:lnTo>
                    <a:pt x="8085747" y="9809429"/>
                  </a:lnTo>
                  <a:close/>
                </a:path>
                <a:path w="8086090" h="10058400">
                  <a:moveTo>
                    <a:pt x="8085747" y="0"/>
                  </a:moveTo>
                  <a:lnTo>
                    <a:pt x="0" y="0"/>
                  </a:lnTo>
                  <a:lnTo>
                    <a:pt x="0" y="550316"/>
                  </a:lnTo>
                  <a:lnTo>
                    <a:pt x="8085747" y="550316"/>
                  </a:lnTo>
                  <a:lnTo>
                    <a:pt x="8085747" y="0"/>
                  </a:lnTo>
                  <a:close/>
                </a:path>
              </a:pathLst>
            </a:custGeom>
            <a:solidFill>
              <a:srgbClr val="00A859"/>
            </a:solidFill>
          </p:spPr>
          <p:txBody>
            <a:bodyPr wrap="square" lIns="0" tIns="0" rIns="0" bIns="0" rtlCol="0"/>
            <a:lstStyle/>
            <a:p>
              <a:endParaRPr/>
            </a:p>
          </p:txBody>
        </p:sp>
      </p:grpSp>
      <p:sp>
        <p:nvSpPr>
          <p:cNvPr id="16" name="object 16"/>
          <p:cNvSpPr txBox="1"/>
          <p:nvPr/>
        </p:nvSpPr>
        <p:spPr>
          <a:xfrm>
            <a:off x="3657600" y="1981200"/>
            <a:ext cx="2151208" cy="424716"/>
          </a:xfrm>
          <a:prstGeom prst="rect">
            <a:avLst/>
          </a:prstGeom>
        </p:spPr>
        <p:txBody>
          <a:bodyPr vert="horz" wrap="square" lIns="0" tIns="9128" rIns="0" bIns="0" rtlCol="0">
            <a:spAutoFit/>
          </a:bodyPr>
          <a:lstStyle/>
          <a:p>
            <a:pPr marL="7938">
              <a:spcBef>
                <a:spcPts val="71"/>
              </a:spcBef>
            </a:pPr>
            <a:r>
              <a:rPr sz="2700" b="1" i="1" spc="3" dirty="0">
                <a:solidFill>
                  <a:srgbClr val="383336"/>
                </a:solidFill>
                <a:latin typeface="Arial"/>
                <a:cs typeface="Arial"/>
              </a:rPr>
              <a:t>Applications</a:t>
            </a:r>
            <a:endParaRPr sz="2700" dirty="0">
              <a:latin typeface="Arial"/>
              <a:cs typeface="Arial"/>
            </a:endParaRPr>
          </a:p>
        </p:txBody>
      </p:sp>
      <p:sp>
        <p:nvSpPr>
          <p:cNvPr id="18" name="object 18"/>
          <p:cNvSpPr txBox="1"/>
          <p:nvPr/>
        </p:nvSpPr>
        <p:spPr>
          <a:xfrm rot="21060000">
            <a:off x="3759958" y="3006224"/>
            <a:ext cx="1338876" cy="179536"/>
          </a:xfrm>
          <a:prstGeom prst="rect">
            <a:avLst/>
          </a:prstGeom>
        </p:spPr>
        <p:txBody>
          <a:bodyPr vert="horz" wrap="square" lIns="0" tIns="0" rIns="0" bIns="0" rtlCol="0">
            <a:spAutoFit/>
          </a:bodyPr>
          <a:lstStyle/>
          <a:p>
            <a:pPr>
              <a:lnSpc>
                <a:spcPts val="666"/>
              </a:lnSpc>
            </a:pPr>
            <a:r>
              <a:rPr sz="700" b="1" i="1" spc="3" dirty="0">
                <a:solidFill>
                  <a:srgbClr val="FFFFFF"/>
                </a:solidFill>
                <a:latin typeface="Arial"/>
                <a:cs typeface="Arial"/>
              </a:rPr>
              <a:t>Above Ceilings/Plenums</a:t>
            </a:r>
            <a:r>
              <a:rPr sz="700" b="1" i="1" spc="6" dirty="0">
                <a:solidFill>
                  <a:srgbClr val="FFFFFF"/>
                </a:solidFill>
                <a:latin typeface="Arial"/>
                <a:cs typeface="Arial"/>
              </a:rPr>
              <a:t> </a:t>
            </a:r>
            <a:r>
              <a:rPr sz="700" b="1" i="1" spc="3" dirty="0">
                <a:solidFill>
                  <a:srgbClr val="FFFFFF"/>
                </a:solidFill>
                <a:latin typeface="Arial"/>
                <a:cs typeface="Arial"/>
              </a:rPr>
              <a:t>and Ducts</a:t>
            </a:r>
            <a:endParaRPr sz="700" dirty="0">
              <a:latin typeface="Arial"/>
              <a:cs typeface="Arial"/>
            </a:endParaRPr>
          </a:p>
        </p:txBody>
      </p:sp>
      <p:sp>
        <p:nvSpPr>
          <p:cNvPr id="19" name="object 19"/>
          <p:cNvSpPr txBox="1"/>
          <p:nvPr/>
        </p:nvSpPr>
        <p:spPr>
          <a:xfrm>
            <a:off x="381000" y="2045359"/>
            <a:ext cx="1609173" cy="638797"/>
          </a:xfrm>
          <a:prstGeom prst="rect">
            <a:avLst/>
          </a:prstGeom>
        </p:spPr>
        <p:txBody>
          <a:bodyPr vert="horz" wrap="square" lIns="0" tIns="10319" rIns="0" bIns="0" rtlCol="0">
            <a:spAutoFit/>
          </a:bodyPr>
          <a:lstStyle/>
          <a:p>
            <a:pPr marL="349250">
              <a:lnSpc>
                <a:spcPts val="1403"/>
              </a:lnSpc>
              <a:spcBef>
                <a:spcPts val="81"/>
              </a:spcBef>
            </a:pPr>
            <a:r>
              <a:rPr sz="1200" b="1" i="1" spc="6" dirty="0">
                <a:solidFill>
                  <a:srgbClr val="383336"/>
                </a:solidFill>
                <a:latin typeface="Arial"/>
                <a:cs typeface="Arial"/>
              </a:rPr>
              <a:t>TeleComm/Data</a:t>
            </a:r>
            <a:endParaRPr sz="1200" dirty="0">
              <a:latin typeface="Arial"/>
              <a:cs typeface="Arial"/>
            </a:endParaRPr>
          </a:p>
          <a:p>
            <a:pPr marL="7938" marR="3175">
              <a:lnSpc>
                <a:spcPts val="688"/>
              </a:lnSpc>
              <a:spcBef>
                <a:spcPts val="22"/>
              </a:spcBef>
            </a:pPr>
            <a:r>
              <a:rPr sz="600" spc="9" dirty="0">
                <a:solidFill>
                  <a:srgbClr val="383336"/>
                </a:solidFill>
                <a:latin typeface="Arial"/>
                <a:cs typeface="Arial"/>
              </a:rPr>
              <a:t>With </a:t>
            </a:r>
            <a:r>
              <a:rPr sz="600" spc="6" dirty="0">
                <a:solidFill>
                  <a:srgbClr val="383336"/>
                </a:solidFill>
                <a:latin typeface="Arial"/>
                <a:cs typeface="Arial"/>
              </a:rPr>
              <a:t>the multiple detection capabilities of the </a:t>
            </a:r>
            <a:r>
              <a:rPr sz="600" spc="-156" dirty="0">
                <a:solidFill>
                  <a:srgbClr val="383336"/>
                </a:solidFill>
                <a:latin typeface="Arial"/>
                <a:cs typeface="Arial"/>
              </a:rPr>
              <a:t> </a:t>
            </a:r>
            <a:r>
              <a:rPr sz="600" spc="6" dirty="0">
                <a:solidFill>
                  <a:srgbClr val="383336"/>
                </a:solidFill>
                <a:latin typeface="Arial"/>
                <a:cs typeface="Arial"/>
              </a:rPr>
              <a:t>Cirrus Hybrid, </a:t>
            </a:r>
            <a:r>
              <a:rPr sz="600" spc="3" dirty="0">
                <a:solidFill>
                  <a:srgbClr val="383336"/>
                </a:solidFill>
                <a:latin typeface="Arial"/>
                <a:cs typeface="Arial"/>
              </a:rPr>
              <a:t>it </a:t>
            </a:r>
            <a:r>
              <a:rPr sz="600" spc="6" dirty="0">
                <a:solidFill>
                  <a:srgbClr val="383336"/>
                </a:solidFill>
                <a:latin typeface="Arial"/>
                <a:cs typeface="Arial"/>
              </a:rPr>
              <a:t>is </a:t>
            </a:r>
            <a:r>
              <a:rPr sz="600" spc="9" dirty="0">
                <a:solidFill>
                  <a:srgbClr val="383336"/>
                </a:solidFill>
                <a:latin typeface="Arial"/>
                <a:cs typeface="Arial"/>
              </a:rPr>
              <a:t>now </a:t>
            </a:r>
            <a:r>
              <a:rPr sz="600" spc="6" dirty="0">
                <a:solidFill>
                  <a:srgbClr val="383336"/>
                </a:solidFill>
                <a:latin typeface="Arial"/>
                <a:cs typeface="Arial"/>
              </a:rPr>
              <a:t>possible to </a:t>
            </a:r>
            <a:r>
              <a:rPr sz="600" spc="9" dirty="0">
                <a:solidFill>
                  <a:srgbClr val="383336"/>
                </a:solidFill>
                <a:latin typeface="Arial"/>
                <a:cs typeface="Arial"/>
              </a:rPr>
              <a:t>Cross </a:t>
            </a:r>
            <a:r>
              <a:rPr sz="600" spc="13" dirty="0">
                <a:solidFill>
                  <a:srgbClr val="383336"/>
                </a:solidFill>
                <a:latin typeface="Arial"/>
                <a:cs typeface="Arial"/>
              </a:rPr>
              <a:t> </a:t>
            </a:r>
            <a:r>
              <a:rPr sz="600" spc="9" dirty="0">
                <a:solidFill>
                  <a:srgbClr val="383336"/>
                </a:solidFill>
                <a:latin typeface="Arial"/>
                <a:cs typeface="Arial"/>
              </a:rPr>
              <a:t>Zone and </a:t>
            </a:r>
            <a:r>
              <a:rPr sz="600" spc="6" dirty="0">
                <a:solidFill>
                  <a:srgbClr val="383336"/>
                </a:solidFill>
                <a:latin typeface="Arial"/>
                <a:cs typeface="Arial"/>
              </a:rPr>
              <a:t>provide not only the highest level </a:t>
            </a:r>
            <a:r>
              <a:rPr sz="600" spc="9" dirty="0">
                <a:solidFill>
                  <a:srgbClr val="383336"/>
                </a:solidFill>
                <a:latin typeface="Arial"/>
                <a:cs typeface="Arial"/>
              </a:rPr>
              <a:t> </a:t>
            </a:r>
            <a:r>
              <a:rPr sz="600" spc="6" dirty="0">
                <a:solidFill>
                  <a:srgbClr val="383336"/>
                </a:solidFill>
                <a:latin typeface="Arial"/>
                <a:cs typeface="Arial"/>
              </a:rPr>
              <a:t>of detection, but the ability to safely release </a:t>
            </a:r>
            <a:r>
              <a:rPr sz="600" spc="9" dirty="0">
                <a:solidFill>
                  <a:srgbClr val="383336"/>
                </a:solidFill>
                <a:latin typeface="Arial"/>
                <a:cs typeface="Arial"/>
              </a:rPr>
              <a:t> your</a:t>
            </a:r>
            <a:r>
              <a:rPr sz="600" dirty="0">
                <a:solidFill>
                  <a:srgbClr val="383336"/>
                </a:solidFill>
                <a:latin typeface="Arial"/>
                <a:cs typeface="Arial"/>
              </a:rPr>
              <a:t> </a:t>
            </a:r>
            <a:r>
              <a:rPr sz="600" spc="9" dirty="0">
                <a:solidFill>
                  <a:srgbClr val="383336"/>
                </a:solidFill>
                <a:latin typeface="Arial"/>
                <a:cs typeface="Arial"/>
              </a:rPr>
              <a:t>suppression</a:t>
            </a:r>
            <a:r>
              <a:rPr sz="600" dirty="0">
                <a:solidFill>
                  <a:srgbClr val="383336"/>
                </a:solidFill>
                <a:latin typeface="Arial"/>
                <a:cs typeface="Arial"/>
              </a:rPr>
              <a:t> </a:t>
            </a:r>
            <a:r>
              <a:rPr sz="600" spc="9" dirty="0">
                <a:solidFill>
                  <a:srgbClr val="383336"/>
                </a:solidFill>
                <a:latin typeface="Arial"/>
                <a:cs typeface="Arial"/>
              </a:rPr>
              <a:t>system.</a:t>
            </a:r>
            <a:endParaRPr sz="600" dirty="0">
              <a:latin typeface="Arial"/>
              <a:cs typeface="Arial"/>
            </a:endParaRPr>
          </a:p>
        </p:txBody>
      </p:sp>
      <p:grpSp>
        <p:nvGrpSpPr>
          <p:cNvPr id="20" name="object 20"/>
          <p:cNvGrpSpPr/>
          <p:nvPr/>
        </p:nvGrpSpPr>
        <p:grpSpPr>
          <a:xfrm>
            <a:off x="6246515" y="2020443"/>
            <a:ext cx="1296993" cy="3988411"/>
            <a:chOff x="10568356" y="2963316"/>
            <a:chExt cx="2317070" cy="5849670"/>
          </a:xfrm>
        </p:grpSpPr>
        <p:pic>
          <p:nvPicPr>
            <p:cNvPr id="21" name="object 21"/>
            <p:cNvPicPr/>
            <p:nvPr/>
          </p:nvPicPr>
          <p:blipFill>
            <a:blip r:embed="rId8" cstate="print"/>
            <a:stretch>
              <a:fillRect/>
            </a:stretch>
          </p:blipFill>
          <p:spPr>
            <a:xfrm>
              <a:off x="10568356" y="2963316"/>
              <a:ext cx="1742617" cy="1560926"/>
            </a:xfrm>
            <a:prstGeom prst="rect">
              <a:avLst/>
            </a:prstGeom>
          </p:spPr>
        </p:pic>
        <p:pic>
          <p:nvPicPr>
            <p:cNvPr id="22" name="object 22"/>
            <p:cNvPicPr/>
            <p:nvPr/>
          </p:nvPicPr>
          <p:blipFill>
            <a:blip r:embed="rId9" cstate="print"/>
            <a:stretch>
              <a:fillRect/>
            </a:stretch>
          </p:blipFill>
          <p:spPr>
            <a:xfrm>
              <a:off x="11111818" y="5081921"/>
              <a:ext cx="1773608" cy="1632931"/>
            </a:xfrm>
            <a:prstGeom prst="rect">
              <a:avLst/>
            </a:prstGeom>
          </p:spPr>
        </p:pic>
        <p:pic>
          <p:nvPicPr>
            <p:cNvPr id="23" name="object 23"/>
            <p:cNvPicPr/>
            <p:nvPr/>
          </p:nvPicPr>
          <p:blipFill>
            <a:blip r:embed="rId10" cstate="print"/>
            <a:stretch>
              <a:fillRect/>
            </a:stretch>
          </p:blipFill>
          <p:spPr>
            <a:xfrm>
              <a:off x="10574849" y="7315466"/>
              <a:ext cx="1720114" cy="1497520"/>
            </a:xfrm>
            <a:prstGeom prst="rect">
              <a:avLst/>
            </a:prstGeom>
          </p:spPr>
        </p:pic>
      </p:grpSp>
      <p:sp>
        <p:nvSpPr>
          <p:cNvPr id="25" name="object 25"/>
          <p:cNvSpPr txBox="1"/>
          <p:nvPr/>
        </p:nvSpPr>
        <p:spPr>
          <a:xfrm>
            <a:off x="7620000" y="3441881"/>
            <a:ext cx="1501598" cy="818333"/>
          </a:xfrm>
          <a:prstGeom prst="rect">
            <a:avLst/>
          </a:prstGeom>
        </p:spPr>
        <p:txBody>
          <a:bodyPr vert="horz" wrap="square" lIns="0" tIns="10319" rIns="0" bIns="0" rtlCol="0">
            <a:spAutoFit/>
          </a:bodyPr>
          <a:lstStyle/>
          <a:p>
            <a:pPr marL="9525">
              <a:lnSpc>
                <a:spcPts val="1419"/>
              </a:lnSpc>
              <a:spcBef>
                <a:spcPts val="81"/>
              </a:spcBef>
            </a:pPr>
            <a:r>
              <a:rPr sz="1200" b="1" i="1" spc="6" dirty="0">
                <a:solidFill>
                  <a:srgbClr val="383336"/>
                </a:solidFill>
                <a:latin typeface="Arial"/>
                <a:cs typeface="Arial"/>
              </a:rPr>
              <a:t>Freezer/Warehouse</a:t>
            </a:r>
            <a:endParaRPr sz="1200" dirty="0">
              <a:latin typeface="Arial"/>
              <a:cs typeface="Arial"/>
            </a:endParaRPr>
          </a:p>
          <a:p>
            <a:pPr marL="7938" marR="147241">
              <a:lnSpc>
                <a:spcPts val="688"/>
              </a:lnSpc>
              <a:spcBef>
                <a:spcPts val="38"/>
              </a:spcBef>
            </a:pPr>
            <a:r>
              <a:rPr sz="600" spc="9" dirty="0">
                <a:solidFill>
                  <a:srgbClr val="383336"/>
                </a:solidFill>
                <a:latin typeface="Arial"/>
                <a:cs typeface="Arial"/>
              </a:rPr>
              <a:t>The </a:t>
            </a:r>
            <a:r>
              <a:rPr sz="600" spc="6" dirty="0">
                <a:solidFill>
                  <a:srgbClr val="383336"/>
                </a:solidFill>
                <a:latin typeface="Arial"/>
                <a:cs typeface="Arial"/>
              </a:rPr>
              <a:t>Hybrid </a:t>
            </a:r>
            <a:r>
              <a:rPr sz="600" spc="9" dirty="0">
                <a:solidFill>
                  <a:srgbClr val="383336"/>
                </a:solidFill>
                <a:latin typeface="Arial"/>
                <a:cs typeface="Arial"/>
              </a:rPr>
              <a:t>can be </a:t>
            </a:r>
            <a:r>
              <a:rPr sz="600" spc="6" dirty="0">
                <a:solidFill>
                  <a:srgbClr val="383336"/>
                </a:solidFill>
                <a:latin typeface="Arial"/>
                <a:cs typeface="Arial"/>
              </a:rPr>
              <a:t>configured for </a:t>
            </a:r>
            <a:r>
              <a:rPr sz="600" spc="9" dirty="0">
                <a:solidFill>
                  <a:srgbClr val="383336"/>
                </a:solidFill>
                <a:latin typeface="Arial"/>
                <a:cs typeface="Arial"/>
              </a:rPr>
              <a:t> </a:t>
            </a:r>
            <a:r>
              <a:rPr sz="600" spc="6" dirty="0">
                <a:solidFill>
                  <a:srgbClr val="383336"/>
                </a:solidFill>
                <a:latin typeface="Arial"/>
                <a:cs typeface="Arial"/>
              </a:rPr>
              <a:t>special applications like freezers </a:t>
            </a:r>
            <a:r>
              <a:rPr sz="600" spc="9" dirty="0">
                <a:solidFill>
                  <a:srgbClr val="383336"/>
                </a:solidFill>
                <a:latin typeface="Arial"/>
                <a:cs typeface="Arial"/>
              </a:rPr>
              <a:t>and </a:t>
            </a:r>
            <a:r>
              <a:rPr sz="600" spc="-156" dirty="0">
                <a:solidFill>
                  <a:srgbClr val="383336"/>
                </a:solidFill>
                <a:latin typeface="Arial"/>
                <a:cs typeface="Arial"/>
              </a:rPr>
              <a:t> </a:t>
            </a:r>
            <a:r>
              <a:rPr sz="600" spc="9" dirty="0">
                <a:solidFill>
                  <a:srgbClr val="383336"/>
                </a:solidFill>
                <a:latin typeface="Arial"/>
                <a:cs typeface="Arial"/>
              </a:rPr>
              <a:t>warehousing </a:t>
            </a:r>
            <a:r>
              <a:rPr sz="600" spc="6" dirty="0">
                <a:solidFill>
                  <a:srgbClr val="383336"/>
                </a:solidFill>
                <a:latin typeface="Arial"/>
                <a:cs typeface="Arial"/>
              </a:rPr>
              <a:t>in our </a:t>
            </a:r>
            <a:r>
              <a:rPr sz="600" spc="13" dirty="0">
                <a:solidFill>
                  <a:srgbClr val="383336"/>
                </a:solidFill>
                <a:latin typeface="Arial"/>
                <a:cs typeface="Arial"/>
              </a:rPr>
              <a:t>CCD </a:t>
            </a:r>
            <a:r>
              <a:rPr sz="600" spc="9" dirty="0">
                <a:solidFill>
                  <a:srgbClr val="383336"/>
                </a:solidFill>
                <a:latin typeface="Arial"/>
                <a:cs typeface="Arial"/>
              </a:rPr>
              <a:t>and </a:t>
            </a:r>
            <a:r>
              <a:rPr sz="600" spc="13" dirty="0">
                <a:solidFill>
                  <a:srgbClr val="383336"/>
                </a:solidFill>
                <a:latin typeface="Arial"/>
                <a:cs typeface="Arial"/>
              </a:rPr>
              <a:t> </a:t>
            </a:r>
            <a:r>
              <a:rPr sz="600" spc="6" dirty="0">
                <a:solidFill>
                  <a:srgbClr val="383336"/>
                </a:solidFill>
                <a:latin typeface="Arial"/>
                <a:cs typeface="Arial"/>
              </a:rPr>
              <a:t>ProPoint </a:t>
            </a:r>
            <a:r>
              <a:rPr sz="600" spc="9" dirty="0">
                <a:solidFill>
                  <a:srgbClr val="383336"/>
                </a:solidFill>
                <a:latin typeface="Arial"/>
                <a:cs typeface="Arial"/>
              </a:rPr>
              <a:t>models </a:t>
            </a:r>
            <a:r>
              <a:rPr sz="600" spc="6" dirty="0">
                <a:solidFill>
                  <a:srgbClr val="383336"/>
                </a:solidFill>
                <a:latin typeface="Arial"/>
                <a:cs typeface="Arial"/>
              </a:rPr>
              <a:t>that are specifically </a:t>
            </a:r>
            <a:r>
              <a:rPr sz="600" spc="-156" dirty="0">
                <a:solidFill>
                  <a:srgbClr val="383336"/>
                </a:solidFill>
                <a:latin typeface="Arial"/>
                <a:cs typeface="Arial"/>
              </a:rPr>
              <a:t> </a:t>
            </a:r>
            <a:r>
              <a:rPr sz="600" spc="6" dirty="0">
                <a:solidFill>
                  <a:srgbClr val="383336"/>
                </a:solidFill>
                <a:latin typeface="Arial"/>
                <a:cs typeface="Arial"/>
              </a:rPr>
              <a:t>tailored for cold </a:t>
            </a:r>
            <a:r>
              <a:rPr sz="600" spc="9" dirty="0">
                <a:solidFill>
                  <a:srgbClr val="383336"/>
                </a:solidFill>
                <a:latin typeface="Arial"/>
                <a:cs typeface="Arial"/>
              </a:rPr>
              <a:t>and </a:t>
            </a:r>
            <a:r>
              <a:rPr sz="600" spc="6" dirty="0">
                <a:solidFill>
                  <a:srgbClr val="383336"/>
                </a:solidFill>
                <a:latin typeface="Arial"/>
                <a:cs typeface="Arial"/>
              </a:rPr>
              <a:t>high ceiling </a:t>
            </a:r>
            <a:r>
              <a:rPr sz="600" spc="9" dirty="0">
                <a:solidFill>
                  <a:srgbClr val="383336"/>
                </a:solidFill>
                <a:latin typeface="Arial"/>
                <a:cs typeface="Arial"/>
              </a:rPr>
              <a:t> environments </a:t>
            </a:r>
            <a:r>
              <a:rPr sz="600" spc="6" dirty="0">
                <a:solidFill>
                  <a:srgbClr val="383336"/>
                </a:solidFill>
                <a:latin typeface="Arial"/>
                <a:cs typeface="Arial"/>
              </a:rPr>
              <a:t>like freezers </a:t>
            </a:r>
            <a:r>
              <a:rPr sz="600" spc="9" dirty="0">
                <a:solidFill>
                  <a:srgbClr val="383336"/>
                </a:solidFill>
                <a:latin typeface="Arial"/>
                <a:cs typeface="Arial"/>
              </a:rPr>
              <a:t>and </a:t>
            </a:r>
            <a:r>
              <a:rPr sz="600" spc="13" dirty="0">
                <a:solidFill>
                  <a:srgbClr val="383336"/>
                </a:solidFill>
                <a:latin typeface="Arial"/>
                <a:cs typeface="Arial"/>
              </a:rPr>
              <a:t> </a:t>
            </a:r>
            <a:r>
              <a:rPr sz="600" spc="9" dirty="0">
                <a:solidFill>
                  <a:srgbClr val="383336"/>
                </a:solidFill>
                <a:latin typeface="Arial"/>
                <a:cs typeface="Arial"/>
              </a:rPr>
              <a:t>warehouses.</a:t>
            </a:r>
            <a:endParaRPr sz="600" dirty="0">
              <a:latin typeface="Arial"/>
              <a:cs typeface="Arial"/>
            </a:endParaRPr>
          </a:p>
        </p:txBody>
      </p:sp>
      <p:sp>
        <p:nvSpPr>
          <p:cNvPr id="26" name="object 26"/>
          <p:cNvSpPr txBox="1"/>
          <p:nvPr/>
        </p:nvSpPr>
        <p:spPr>
          <a:xfrm>
            <a:off x="7283814" y="1875326"/>
            <a:ext cx="1501962" cy="1076336"/>
          </a:xfrm>
          <a:prstGeom prst="rect">
            <a:avLst/>
          </a:prstGeom>
        </p:spPr>
        <p:txBody>
          <a:bodyPr vert="horz" wrap="square" lIns="0" tIns="108347" rIns="0" bIns="0" rtlCol="0">
            <a:spAutoFit/>
          </a:bodyPr>
          <a:lstStyle/>
          <a:p>
            <a:pPr marL="22622">
              <a:spcBef>
                <a:spcPts val="853"/>
              </a:spcBef>
            </a:pPr>
            <a:r>
              <a:rPr sz="1200" b="1" i="1" spc="9" dirty="0">
                <a:solidFill>
                  <a:srgbClr val="383336"/>
                </a:solidFill>
                <a:latin typeface="Arial"/>
                <a:cs typeface="Arial"/>
              </a:rPr>
              <a:t>Energy</a:t>
            </a:r>
            <a:endParaRPr sz="1200" dirty="0">
              <a:latin typeface="Arial"/>
              <a:cs typeface="Arial"/>
            </a:endParaRPr>
          </a:p>
          <a:p>
            <a:pPr marL="7938" marR="3175">
              <a:lnSpc>
                <a:spcPts val="688"/>
              </a:lnSpc>
              <a:spcBef>
                <a:spcPts val="459"/>
              </a:spcBef>
            </a:pPr>
            <a:r>
              <a:rPr sz="600" spc="9" dirty="0">
                <a:solidFill>
                  <a:srgbClr val="383336"/>
                </a:solidFill>
                <a:latin typeface="Arial"/>
                <a:cs typeface="Arial"/>
              </a:rPr>
              <a:t>With 40 years </a:t>
            </a:r>
            <a:r>
              <a:rPr sz="600" spc="6" dirty="0">
                <a:solidFill>
                  <a:srgbClr val="383336"/>
                </a:solidFill>
                <a:latin typeface="Arial"/>
                <a:cs typeface="Arial"/>
              </a:rPr>
              <a:t>of </a:t>
            </a:r>
            <a:r>
              <a:rPr sz="600" spc="9" dirty="0">
                <a:solidFill>
                  <a:srgbClr val="383336"/>
                </a:solidFill>
                <a:latin typeface="Arial"/>
                <a:cs typeface="Arial"/>
              </a:rPr>
              <a:t>experience </a:t>
            </a:r>
            <a:r>
              <a:rPr sz="600" spc="6" dirty="0">
                <a:solidFill>
                  <a:srgbClr val="383336"/>
                </a:solidFill>
                <a:latin typeface="Arial"/>
                <a:cs typeface="Arial"/>
              </a:rPr>
              <a:t>in </a:t>
            </a:r>
            <a:r>
              <a:rPr sz="600" spc="9" dirty="0">
                <a:solidFill>
                  <a:srgbClr val="383336"/>
                </a:solidFill>
                <a:latin typeface="Arial"/>
                <a:cs typeface="Arial"/>
              </a:rPr>
              <a:t>Power </a:t>
            </a:r>
            <a:r>
              <a:rPr sz="600" spc="13" dirty="0">
                <a:solidFill>
                  <a:srgbClr val="383336"/>
                </a:solidFill>
                <a:latin typeface="Arial"/>
                <a:cs typeface="Arial"/>
              </a:rPr>
              <a:t> </a:t>
            </a:r>
            <a:r>
              <a:rPr sz="600" spc="6" dirty="0">
                <a:solidFill>
                  <a:srgbClr val="383336"/>
                </a:solidFill>
                <a:latin typeface="Arial"/>
                <a:cs typeface="Arial"/>
              </a:rPr>
              <a:t>Facilities, the Hybrid </a:t>
            </a:r>
            <a:r>
              <a:rPr sz="600" spc="9" dirty="0">
                <a:solidFill>
                  <a:srgbClr val="383336"/>
                </a:solidFill>
                <a:latin typeface="Arial"/>
                <a:cs typeface="Arial"/>
              </a:rPr>
              <a:t>new </a:t>
            </a:r>
            <a:r>
              <a:rPr sz="600" spc="6" dirty="0">
                <a:solidFill>
                  <a:srgbClr val="383336"/>
                </a:solidFill>
                <a:latin typeface="Arial"/>
                <a:cs typeface="Arial"/>
              </a:rPr>
              <a:t>tool in solving </a:t>
            </a:r>
            <a:r>
              <a:rPr sz="600" spc="9" dirty="0">
                <a:solidFill>
                  <a:srgbClr val="383336"/>
                </a:solidFill>
                <a:latin typeface="Arial"/>
                <a:cs typeface="Arial"/>
              </a:rPr>
              <a:t>both </a:t>
            </a:r>
            <a:r>
              <a:rPr sz="600" spc="13" dirty="0">
                <a:solidFill>
                  <a:srgbClr val="383336"/>
                </a:solidFill>
                <a:latin typeface="Arial"/>
                <a:cs typeface="Arial"/>
              </a:rPr>
              <a:t> </a:t>
            </a:r>
            <a:r>
              <a:rPr sz="600" spc="6" dirty="0">
                <a:solidFill>
                  <a:srgbClr val="383336"/>
                </a:solidFill>
                <a:latin typeface="Arial"/>
                <a:cs typeface="Arial"/>
              </a:rPr>
              <a:t>the </a:t>
            </a:r>
            <a:r>
              <a:rPr sz="600" spc="9" dirty="0">
                <a:solidFill>
                  <a:srgbClr val="383336"/>
                </a:solidFill>
                <a:latin typeface="Arial"/>
                <a:cs typeface="Arial"/>
              </a:rPr>
              <a:t>standard and </a:t>
            </a:r>
            <a:r>
              <a:rPr sz="600" spc="6" dirty="0">
                <a:solidFill>
                  <a:srgbClr val="383336"/>
                </a:solidFill>
                <a:latin typeface="Arial"/>
                <a:cs typeface="Arial"/>
              </a:rPr>
              <a:t>specialized detection </a:t>
            </a:r>
            <a:r>
              <a:rPr sz="600" spc="9" dirty="0">
                <a:solidFill>
                  <a:srgbClr val="383336"/>
                </a:solidFill>
                <a:latin typeface="Arial"/>
                <a:cs typeface="Arial"/>
              </a:rPr>
              <a:t>needs </a:t>
            </a:r>
            <a:r>
              <a:rPr sz="600" spc="-156" dirty="0">
                <a:solidFill>
                  <a:srgbClr val="383336"/>
                </a:solidFill>
                <a:latin typeface="Arial"/>
                <a:cs typeface="Arial"/>
              </a:rPr>
              <a:t> </a:t>
            </a:r>
            <a:r>
              <a:rPr sz="600" spc="6" dirty="0">
                <a:solidFill>
                  <a:srgbClr val="383336"/>
                </a:solidFill>
                <a:latin typeface="Arial"/>
                <a:cs typeface="Arial"/>
              </a:rPr>
              <a:t>of all types of </a:t>
            </a:r>
            <a:r>
              <a:rPr sz="600" spc="9" dirty="0">
                <a:solidFill>
                  <a:srgbClr val="383336"/>
                </a:solidFill>
                <a:latin typeface="Arial"/>
                <a:cs typeface="Arial"/>
              </a:rPr>
              <a:t>power </a:t>
            </a:r>
            <a:r>
              <a:rPr sz="600" spc="6" dirty="0">
                <a:solidFill>
                  <a:srgbClr val="383336"/>
                </a:solidFill>
                <a:latin typeface="Arial"/>
                <a:cs typeface="Arial"/>
              </a:rPr>
              <a:t>facilities. </a:t>
            </a:r>
            <a:r>
              <a:rPr sz="600" spc="9" dirty="0">
                <a:solidFill>
                  <a:srgbClr val="383336"/>
                </a:solidFill>
                <a:latin typeface="Arial"/>
                <a:cs typeface="Arial"/>
              </a:rPr>
              <a:t>The </a:t>
            </a:r>
            <a:r>
              <a:rPr sz="600" spc="6" dirty="0">
                <a:solidFill>
                  <a:srgbClr val="383336"/>
                </a:solidFill>
                <a:latin typeface="Arial"/>
                <a:cs typeface="Arial"/>
              </a:rPr>
              <a:t>additional </a:t>
            </a:r>
            <a:r>
              <a:rPr sz="600" spc="9" dirty="0">
                <a:solidFill>
                  <a:srgbClr val="383336"/>
                </a:solidFill>
                <a:latin typeface="Arial"/>
                <a:cs typeface="Arial"/>
              </a:rPr>
              <a:t> </a:t>
            </a:r>
            <a:r>
              <a:rPr sz="600" spc="6" dirty="0">
                <a:solidFill>
                  <a:srgbClr val="383336"/>
                </a:solidFill>
                <a:latin typeface="Arial"/>
                <a:cs typeface="Arial"/>
              </a:rPr>
              <a:t>features of the Hybrid give </a:t>
            </a:r>
            <a:r>
              <a:rPr sz="600" spc="9" dirty="0">
                <a:solidFill>
                  <a:srgbClr val="383336"/>
                </a:solidFill>
                <a:latin typeface="Arial"/>
                <a:cs typeface="Arial"/>
              </a:rPr>
              <a:t>us </a:t>
            </a:r>
            <a:r>
              <a:rPr sz="600" spc="6" dirty="0">
                <a:solidFill>
                  <a:srgbClr val="383336"/>
                </a:solidFill>
                <a:latin typeface="Arial"/>
                <a:cs typeface="Arial"/>
              </a:rPr>
              <a:t>the </a:t>
            </a:r>
            <a:r>
              <a:rPr sz="600" spc="9" dirty="0">
                <a:solidFill>
                  <a:srgbClr val="383336"/>
                </a:solidFill>
                <a:latin typeface="Arial"/>
                <a:cs typeface="Arial"/>
              </a:rPr>
              <a:t>new </a:t>
            </a:r>
            <a:r>
              <a:rPr sz="600" spc="6" dirty="0">
                <a:solidFill>
                  <a:srgbClr val="383336"/>
                </a:solidFill>
                <a:latin typeface="Arial"/>
                <a:cs typeface="Arial"/>
              </a:rPr>
              <a:t>tools to </a:t>
            </a:r>
            <a:r>
              <a:rPr sz="600" spc="-156" dirty="0">
                <a:solidFill>
                  <a:srgbClr val="383336"/>
                </a:solidFill>
                <a:latin typeface="Arial"/>
                <a:cs typeface="Arial"/>
              </a:rPr>
              <a:t> </a:t>
            </a:r>
            <a:r>
              <a:rPr sz="600" spc="3" dirty="0">
                <a:solidFill>
                  <a:srgbClr val="383336"/>
                </a:solidFill>
                <a:latin typeface="Arial"/>
                <a:cs typeface="Arial"/>
              </a:rPr>
              <a:t>offer </a:t>
            </a:r>
            <a:r>
              <a:rPr sz="600" spc="9" dirty="0">
                <a:solidFill>
                  <a:srgbClr val="383336"/>
                </a:solidFill>
                <a:latin typeface="Arial"/>
                <a:cs typeface="Arial"/>
              </a:rPr>
              <a:t>custom </a:t>
            </a:r>
            <a:r>
              <a:rPr sz="600" spc="6" dirty="0">
                <a:solidFill>
                  <a:srgbClr val="383336"/>
                </a:solidFill>
                <a:latin typeface="Arial"/>
                <a:cs typeface="Arial"/>
              </a:rPr>
              <a:t>solutions for </a:t>
            </a:r>
            <a:r>
              <a:rPr sz="600" spc="9" dirty="0">
                <a:solidFill>
                  <a:srgbClr val="383336"/>
                </a:solidFill>
                <a:latin typeface="Arial"/>
                <a:cs typeface="Arial"/>
              </a:rPr>
              <a:t>even </a:t>
            </a:r>
            <a:r>
              <a:rPr sz="600" spc="6" dirty="0">
                <a:solidFill>
                  <a:srgbClr val="383336"/>
                </a:solidFill>
                <a:latin typeface="Arial"/>
                <a:cs typeface="Arial"/>
              </a:rPr>
              <a:t>the </a:t>
            </a:r>
            <a:r>
              <a:rPr sz="600" spc="9" dirty="0">
                <a:solidFill>
                  <a:srgbClr val="383336"/>
                </a:solidFill>
                <a:latin typeface="Arial"/>
                <a:cs typeface="Arial"/>
              </a:rPr>
              <a:t>most </a:t>
            </a:r>
            <a:r>
              <a:rPr sz="600" spc="13" dirty="0">
                <a:solidFill>
                  <a:srgbClr val="383336"/>
                </a:solidFill>
                <a:latin typeface="Arial"/>
                <a:cs typeface="Arial"/>
              </a:rPr>
              <a:t> </a:t>
            </a:r>
            <a:r>
              <a:rPr sz="600" spc="3" dirty="0">
                <a:solidFill>
                  <a:srgbClr val="383336"/>
                </a:solidFill>
                <a:latin typeface="Arial"/>
                <a:cs typeface="Arial"/>
              </a:rPr>
              <a:t>difficult </a:t>
            </a:r>
            <a:r>
              <a:rPr sz="600" spc="6" dirty="0">
                <a:solidFill>
                  <a:srgbClr val="383336"/>
                </a:solidFill>
                <a:latin typeface="Arial"/>
                <a:cs typeface="Arial"/>
              </a:rPr>
              <a:t>of</a:t>
            </a:r>
            <a:r>
              <a:rPr sz="600" spc="3" dirty="0">
                <a:solidFill>
                  <a:srgbClr val="383336"/>
                </a:solidFill>
                <a:latin typeface="Arial"/>
                <a:cs typeface="Arial"/>
              </a:rPr>
              <a:t> </a:t>
            </a:r>
            <a:r>
              <a:rPr sz="600" spc="6" dirty="0">
                <a:solidFill>
                  <a:srgbClr val="383336"/>
                </a:solidFill>
                <a:latin typeface="Arial"/>
                <a:cs typeface="Arial"/>
              </a:rPr>
              <a:t>environments.</a:t>
            </a:r>
            <a:endParaRPr sz="600" dirty="0">
              <a:latin typeface="Arial"/>
              <a:cs typeface="Arial"/>
            </a:endParaRPr>
          </a:p>
        </p:txBody>
      </p:sp>
      <p:sp>
        <p:nvSpPr>
          <p:cNvPr id="27" name="object 27"/>
          <p:cNvSpPr txBox="1"/>
          <p:nvPr/>
        </p:nvSpPr>
        <p:spPr>
          <a:xfrm>
            <a:off x="7306225" y="4876633"/>
            <a:ext cx="1562847" cy="827870"/>
          </a:xfrm>
          <a:prstGeom prst="rect">
            <a:avLst/>
          </a:prstGeom>
        </p:spPr>
        <p:txBody>
          <a:bodyPr vert="horz" wrap="square" lIns="0" tIns="65484" rIns="0" bIns="0" rtlCol="0">
            <a:spAutoFit/>
          </a:bodyPr>
          <a:lstStyle/>
          <a:p>
            <a:pPr marL="17859">
              <a:spcBef>
                <a:spcPts val="516"/>
              </a:spcBef>
            </a:pPr>
            <a:r>
              <a:rPr sz="1200" b="1" i="1" spc="6" dirty="0">
                <a:solidFill>
                  <a:srgbClr val="383336"/>
                </a:solidFill>
                <a:latin typeface="Arial"/>
                <a:cs typeface="Arial"/>
              </a:rPr>
              <a:t>Institutions</a:t>
            </a:r>
            <a:endParaRPr sz="1200" dirty="0">
              <a:latin typeface="Arial"/>
              <a:cs typeface="Arial"/>
            </a:endParaRPr>
          </a:p>
          <a:p>
            <a:pPr marL="7938" marR="3175">
              <a:lnSpc>
                <a:spcPts val="688"/>
              </a:lnSpc>
              <a:spcBef>
                <a:spcPts val="287"/>
              </a:spcBef>
            </a:pPr>
            <a:r>
              <a:rPr sz="600" spc="9" dirty="0">
                <a:solidFill>
                  <a:srgbClr val="383336"/>
                </a:solidFill>
                <a:latin typeface="Arial"/>
                <a:cs typeface="Arial"/>
              </a:rPr>
              <a:t>The </a:t>
            </a:r>
            <a:r>
              <a:rPr sz="600" spc="6" dirty="0">
                <a:solidFill>
                  <a:srgbClr val="383336"/>
                </a:solidFill>
                <a:latin typeface="Arial"/>
                <a:cs typeface="Arial"/>
              </a:rPr>
              <a:t>Hybrid </a:t>
            </a:r>
            <a:r>
              <a:rPr sz="600" spc="9" dirty="0">
                <a:solidFill>
                  <a:srgbClr val="383336"/>
                </a:solidFill>
                <a:latin typeface="Arial"/>
                <a:cs typeface="Arial"/>
              </a:rPr>
              <a:t>can </a:t>
            </a:r>
            <a:r>
              <a:rPr sz="600" spc="6" dirty="0">
                <a:solidFill>
                  <a:srgbClr val="383336"/>
                </a:solidFill>
                <a:latin typeface="Arial"/>
                <a:cs typeface="Arial"/>
              </a:rPr>
              <a:t>also </a:t>
            </a:r>
            <a:r>
              <a:rPr sz="600" spc="9" dirty="0">
                <a:solidFill>
                  <a:srgbClr val="383336"/>
                </a:solidFill>
                <a:latin typeface="Arial"/>
                <a:cs typeface="Arial"/>
              </a:rPr>
              <a:t>be </a:t>
            </a:r>
            <a:r>
              <a:rPr sz="600" spc="6" dirty="0">
                <a:solidFill>
                  <a:srgbClr val="383336"/>
                </a:solidFill>
                <a:latin typeface="Arial"/>
                <a:cs typeface="Arial"/>
              </a:rPr>
              <a:t>configured to solve the </a:t>
            </a:r>
            <a:r>
              <a:rPr sz="600" spc="9" dirty="0">
                <a:solidFill>
                  <a:srgbClr val="383336"/>
                </a:solidFill>
                <a:latin typeface="Arial"/>
                <a:cs typeface="Arial"/>
              </a:rPr>
              <a:t> needs </a:t>
            </a:r>
            <a:r>
              <a:rPr sz="600" spc="6" dirty="0">
                <a:solidFill>
                  <a:srgbClr val="383336"/>
                </a:solidFill>
                <a:latin typeface="Arial"/>
                <a:cs typeface="Arial"/>
              </a:rPr>
              <a:t>of the multitude of different institutional </a:t>
            </a:r>
            <a:r>
              <a:rPr sz="600" spc="9" dirty="0">
                <a:solidFill>
                  <a:srgbClr val="383336"/>
                </a:solidFill>
                <a:latin typeface="Arial"/>
                <a:cs typeface="Arial"/>
              </a:rPr>
              <a:t> </a:t>
            </a:r>
            <a:r>
              <a:rPr sz="600" spc="6" dirty="0">
                <a:solidFill>
                  <a:srgbClr val="383336"/>
                </a:solidFill>
                <a:latin typeface="Arial"/>
                <a:cs typeface="Arial"/>
              </a:rPr>
              <a:t>facility</a:t>
            </a:r>
            <a:r>
              <a:rPr sz="600" spc="-3" dirty="0">
                <a:solidFill>
                  <a:srgbClr val="383336"/>
                </a:solidFill>
                <a:latin typeface="Arial"/>
                <a:cs typeface="Arial"/>
              </a:rPr>
              <a:t> </a:t>
            </a:r>
            <a:r>
              <a:rPr sz="600" spc="9" dirty="0">
                <a:solidFill>
                  <a:srgbClr val="383336"/>
                </a:solidFill>
                <a:latin typeface="Arial"/>
                <a:cs typeface="Arial"/>
              </a:rPr>
              <a:t>requirements</a:t>
            </a:r>
            <a:r>
              <a:rPr sz="600" dirty="0">
                <a:solidFill>
                  <a:srgbClr val="383336"/>
                </a:solidFill>
                <a:latin typeface="Arial"/>
                <a:cs typeface="Arial"/>
              </a:rPr>
              <a:t> </a:t>
            </a:r>
            <a:r>
              <a:rPr sz="600" spc="6" dirty="0">
                <a:solidFill>
                  <a:srgbClr val="383336"/>
                </a:solidFill>
                <a:latin typeface="Arial"/>
                <a:cs typeface="Arial"/>
              </a:rPr>
              <a:t>of</a:t>
            </a:r>
            <a:r>
              <a:rPr sz="600" dirty="0">
                <a:solidFill>
                  <a:srgbClr val="383336"/>
                </a:solidFill>
                <a:latin typeface="Arial"/>
                <a:cs typeface="Arial"/>
              </a:rPr>
              <a:t> </a:t>
            </a:r>
            <a:r>
              <a:rPr sz="600" spc="6" dirty="0">
                <a:solidFill>
                  <a:srgbClr val="383336"/>
                </a:solidFill>
                <a:latin typeface="Arial"/>
                <a:cs typeface="Arial"/>
              </a:rPr>
              <a:t>institutional</a:t>
            </a:r>
            <a:r>
              <a:rPr sz="600" dirty="0">
                <a:solidFill>
                  <a:srgbClr val="383336"/>
                </a:solidFill>
                <a:latin typeface="Arial"/>
                <a:cs typeface="Arial"/>
              </a:rPr>
              <a:t> </a:t>
            </a:r>
            <a:r>
              <a:rPr sz="600" spc="6" dirty="0">
                <a:solidFill>
                  <a:srgbClr val="383336"/>
                </a:solidFill>
                <a:latin typeface="Arial"/>
                <a:cs typeface="Arial"/>
              </a:rPr>
              <a:t>applications. </a:t>
            </a:r>
            <a:r>
              <a:rPr sz="600" spc="-156" dirty="0">
                <a:solidFill>
                  <a:srgbClr val="383336"/>
                </a:solidFill>
                <a:latin typeface="Arial"/>
                <a:cs typeface="Arial"/>
              </a:rPr>
              <a:t> </a:t>
            </a:r>
            <a:r>
              <a:rPr sz="600" spc="9" dirty="0">
                <a:solidFill>
                  <a:srgbClr val="383336"/>
                </a:solidFill>
                <a:latin typeface="Arial"/>
                <a:cs typeface="Arial"/>
              </a:rPr>
              <a:t>Only </a:t>
            </a:r>
            <a:r>
              <a:rPr sz="600" spc="6" dirty="0">
                <a:solidFill>
                  <a:srgbClr val="383336"/>
                </a:solidFill>
                <a:latin typeface="Arial"/>
                <a:cs typeface="Arial"/>
              </a:rPr>
              <a:t>the Hybrid </a:t>
            </a:r>
            <a:r>
              <a:rPr sz="600" spc="9" dirty="0">
                <a:solidFill>
                  <a:srgbClr val="383336"/>
                </a:solidFill>
                <a:latin typeface="Arial"/>
                <a:cs typeface="Arial"/>
              </a:rPr>
              <a:t>has </a:t>
            </a:r>
            <a:r>
              <a:rPr sz="600" spc="6" dirty="0">
                <a:solidFill>
                  <a:srgbClr val="383336"/>
                </a:solidFill>
                <a:latin typeface="Arial"/>
                <a:cs typeface="Arial"/>
              </a:rPr>
              <a:t>all the detection abilities </a:t>
            </a:r>
            <a:r>
              <a:rPr sz="600" spc="9" dirty="0">
                <a:solidFill>
                  <a:srgbClr val="383336"/>
                </a:solidFill>
                <a:latin typeface="Arial"/>
                <a:cs typeface="Arial"/>
              </a:rPr>
              <a:t> and</a:t>
            </a:r>
            <a:r>
              <a:rPr sz="600" spc="3" dirty="0">
                <a:solidFill>
                  <a:srgbClr val="383336"/>
                </a:solidFill>
                <a:latin typeface="Arial"/>
                <a:cs typeface="Arial"/>
              </a:rPr>
              <a:t> </a:t>
            </a:r>
            <a:r>
              <a:rPr sz="600" spc="6" dirty="0">
                <a:solidFill>
                  <a:srgbClr val="383336"/>
                </a:solidFill>
                <a:latin typeface="Arial"/>
                <a:cs typeface="Arial"/>
              </a:rPr>
              <a:t>features </a:t>
            </a:r>
            <a:r>
              <a:rPr sz="600" spc="9" dirty="0">
                <a:solidFill>
                  <a:srgbClr val="383336"/>
                </a:solidFill>
                <a:latin typeface="Arial"/>
                <a:cs typeface="Arial"/>
              </a:rPr>
              <a:t>necessary</a:t>
            </a:r>
            <a:r>
              <a:rPr sz="600" spc="3" dirty="0">
                <a:solidFill>
                  <a:srgbClr val="383336"/>
                </a:solidFill>
                <a:latin typeface="Arial"/>
                <a:cs typeface="Arial"/>
              </a:rPr>
              <a:t> </a:t>
            </a:r>
            <a:r>
              <a:rPr sz="600" spc="6" dirty="0">
                <a:solidFill>
                  <a:srgbClr val="383336"/>
                </a:solidFill>
                <a:latin typeface="Arial"/>
                <a:cs typeface="Arial"/>
              </a:rPr>
              <a:t>for </a:t>
            </a:r>
            <a:r>
              <a:rPr sz="600" spc="9" dirty="0">
                <a:solidFill>
                  <a:srgbClr val="383336"/>
                </a:solidFill>
                <a:latin typeface="Arial"/>
                <a:cs typeface="Arial"/>
              </a:rPr>
              <a:t>these</a:t>
            </a:r>
            <a:r>
              <a:rPr sz="600" spc="3" dirty="0">
                <a:solidFill>
                  <a:srgbClr val="383336"/>
                </a:solidFill>
                <a:latin typeface="Arial"/>
                <a:cs typeface="Arial"/>
              </a:rPr>
              <a:t> </a:t>
            </a:r>
            <a:r>
              <a:rPr sz="600" spc="6" dirty="0">
                <a:solidFill>
                  <a:srgbClr val="383336"/>
                </a:solidFill>
                <a:latin typeface="Arial"/>
                <a:cs typeface="Arial"/>
              </a:rPr>
              <a:t>environments.</a:t>
            </a:r>
            <a:endParaRPr sz="600" dirty="0">
              <a:latin typeface="Arial"/>
              <a:cs typeface="Arial"/>
            </a:endParaRPr>
          </a:p>
        </p:txBody>
      </p:sp>
      <p:sp>
        <p:nvSpPr>
          <p:cNvPr id="30" name="object 30"/>
          <p:cNvSpPr txBox="1"/>
          <p:nvPr/>
        </p:nvSpPr>
        <p:spPr>
          <a:xfrm>
            <a:off x="3594316" y="4889905"/>
            <a:ext cx="2282265" cy="1160494"/>
          </a:xfrm>
          <a:prstGeom prst="rect">
            <a:avLst/>
          </a:prstGeom>
        </p:spPr>
        <p:txBody>
          <a:bodyPr vert="horz" wrap="square" lIns="0" tIns="140891" rIns="0" bIns="0" rtlCol="0">
            <a:spAutoFit/>
          </a:bodyPr>
          <a:lstStyle/>
          <a:p>
            <a:pPr marL="700484">
              <a:spcBef>
                <a:spcPts val="1109"/>
              </a:spcBef>
            </a:pPr>
            <a:r>
              <a:rPr sz="1500" b="1" i="1" spc="3" dirty="0">
                <a:solidFill>
                  <a:srgbClr val="00A859"/>
                </a:solidFill>
                <a:latin typeface="Arial"/>
                <a:cs typeface="Arial"/>
              </a:rPr>
              <a:t>Anywhere....</a:t>
            </a:r>
            <a:endParaRPr sz="1500" dirty="0">
              <a:latin typeface="Arial"/>
              <a:cs typeface="Arial"/>
            </a:endParaRPr>
          </a:p>
          <a:p>
            <a:pPr marL="7938" marR="3175">
              <a:lnSpc>
                <a:spcPts val="838"/>
              </a:lnSpc>
              <a:spcBef>
                <a:spcPts val="609"/>
              </a:spcBef>
            </a:pPr>
            <a:r>
              <a:rPr sz="800" spc="-3" dirty="0">
                <a:solidFill>
                  <a:srgbClr val="383336"/>
                </a:solidFill>
                <a:latin typeface="Arial"/>
                <a:cs typeface="Arial"/>
              </a:rPr>
              <a:t>The</a:t>
            </a:r>
            <a:r>
              <a:rPr sz="800" spc="3" dirty="0">
                <a:solidFill>
                  <a:srgbClr val="383336"/>
                </a:solidFill>
                <a:latin typeface="Arial"/>
                <a:cs typeface="Arial"/>
              </a:rPr>
              <a:t> </a:t>
            </a:r>
            <a:r>
              <a:rPr sz="800" spc="-3" dirty="0">
                <a:solidFill>
                  <a:srgbClr val="383336"/>
                </a:solidFill>
                <a:latin typeface="Arial"/>
                <a:cs typeface="Arial"/>
              </a:rPr>
              <a:t>Engineers</a:t>
            </a:r>
            <a:r>
              <a:rPr sz="800" spc="3" dirty="0">
                <a:solidFill>
                  <a:srgbClr val="383336"/>
                </a:solidFill>
                <a:latin typeface="Arial"/>
                <a:cs typeface="Arial"/>
              </a:rPr>
              <a:t> </a:t>
            </a:r>
            <a:r>
              <a:rPr sz="800" dirty="0">
                <a:solidFill>
                  <a:srgbClr val="383336"/>
                </a:solidFill>
                <a:latin typeface="Arial"/>
                <a:cs typeface="Arial"/>
              </a:rPr>
              <a:t>at</a:t>
            </a:r>
            <a:r>
              <a:rPr sz="800" spc="3" dirty="0">
                <a:solidFill>
                  <a:srgbClr val="383336"/>
                </a:solidFill>
                <a:latin typeface="Arial"/>
                <a:cs typeface="Arial"/>
              </a:rPr>
              <a:t> </a:t>
            </a:r>
            <a:r>
              <a:rPr sz="800" dirty="0">
                <a:solidFill>
                  <a:srgbClr val="383336"/>
                </a:solidFill>
                <a:latin typeface="Arial"/>
                <a:cs typeface="Arial"/>
              </a:rPr>
              <a:t>Safe</a:t>
            </a:r>
            <a:r>
              <a:rPr sz="800" spc="3" dirty="0">
                <a:solidFill>
                  <a:srgbClr val="383336"/>
                </a:solidFill>
                <a:latin typeface="Arial"/>
                <a:cs typeface="Arial"/>
              </a:rPr>
              <a:t> </a:t>
            </a:r>
            <a:r>
              <a:rPr sz="800" dirty="0">
                <a:solidFill>
                  <a:srgbClr val="383336"/>
                </a:solidFill>
                <a:latin typeface="Arial"/>
                <a:cs typeface="Arial"/>
              </a:rPr>
              <a:t>Fire</a:t>
            </a:r>
            <a:r>
              <a:rPr sz="800" spc="6" dirty="0">
                <a:solidFill>
                  <a:srgbClr val="383336"/>
                </a:solidFill>
                <a:latin typeface="Arial"/>
                <a:cs typeface="Arial"/>
              </a:rPr>
              <a:t> </a:t>
            </a:r>
            <a:r>
              <a:rPr sz="800" spc="-3" dirty="0">
                <a:solidFill>
                  <a:srgbClr val="383336"/>
                </a:solidFill>
                <a:latin typeface="Arial"/>
                <a:cs typeface="Arial"/>
              </a:rPr>
              <a:t>Detection</a:t>
            </a:r>
            <a:r>
              <a:rPr sz="800" spc="3" dirty="0">
                <a:solidFill>
                  <a:srgbClr val="383336"/>
                </a:solidFill>
                <a:latin typeface="Arial"/>
                <a:cs typeface="Arial"/>
              </a:rPr>
              <a:t> </a:t>
            </a:r>
            <a:r>
              <a:rPr sz="800" spc="-3" dirty="0">
                <a:solidFill>
                  <a:srgbClr val="383336"/>
                </a:solidFill>
                <a:latin typeface="Arial"/>
                <a:cs typeface="Arial"/>
              </a:rPr>
              <a:t>have</a:t>
            </a:r>
            <a:r>
              <a:rPr sz="800" spc="3" dirty="0">
                <a:solidFill>
                  <a:srgbClr val="383336"/>
                </a:solidFill>
                <a:latin typeface="Arial"/>
                <a:cs typeface="Arial"/>
              </a:rPr>
              <a:t> </a:t>
            </a:r>
            <a:r>
              <a:rPr sz="800" spc="-3" dirty="0">
                <a:solidFill>
                  <a:srgbClr val="383336"/>
                </a:solidFill>
                <a:latin typeface="Arial"/>
                <a:cs typeface="Arial"/>
              </a:rPr>
              <a:t>experience </a:t>
            </a:r>
            <a:r>
              <a:rPr sz="800" dirty="0">
                <a:solidFill>
                  <a:srgbClr val="383336"/>
                </a:solidFill>
                <a:latin typeface="Arial"/>
                <a:cs typeface="Arial"/>
              </a:rPr>
              <a:t> </a:t>
            </a:r>
            <a:r>
              <a:rPr sz="800" spc="-3" dirty="0">
                <a:solidFill>
                  <a:srgbClr val="383336"/>
                </a:solidFill>
                <a:latin typeface="Arial"/>
                <a:cs typeface="Arial"/>
              </a:rPr>
              <a:t>designing</a:t>
            </a:r>
            <a:r>
              <a:rPr sz="800" spc="6" dirty="0">
                <a:solidFill>
                  <a:srgbClr val="383336"/>
                </a:solidFill>
                <a:latin typeface="Arial"/>
                <a:cs typeface="Arial"/>
              </a:rPr>
              <a:t> </a:t>
            </a:r>
            <a:r>
              <a:rPr sz="800" dirty="0">
                <a:solidFill>
                  <a:srgbClr val="383336"/>
                </a:solidFill>
                <a:latin typeface="Arial"/>
                <a:cs typeface="Arial"/>
              </a:rPr>
              <a:t>systems</a:t>
            </a:r>
            <a:r>
              <a:rPr sz="800" spc="6" dirty="0">
                <a:solidFill>
                  <a:srgbClr val="383336"/>
                </a:solidFill>
                <a:latin typeface="Arial"/>
                <a:cs typeface="Arial"/>
              </a:rPr>
              <a:t> </a:t>
            </a:r>
            <a:r>
              <a:rPr sz="800" dirty="0">
                <a:solidFill>
                  <a:srgbClr val="383336"/>
                </a:solidFill>
                <a:latin typeface="Arial"/>
                <a:cs typeface="Arial"/>
              </a:rPr>
              <a:t>for</a:t>
            </a:r>
            <a:r>
              <a:rPr sz="800" spc="6" dirty="0">
                <a:solidFill>
                  <a:srgbClr val="383336"/>
                </a:solidFill>
                <a:latin typeface="Arial"/>
                <a:cs typeface="Arial"/>
              </a:rPr>
              <a:t> </a:t>
            </a:r>
            <a:r>
              <a:rPr sz="800" spc="-3" dirty="0">
                <a:solidFill>
                  <a:srgbClr val="383336"/>
                </a:solidFill>
                <a:latin typeface="Arial"/>
                <a:cs typeface="Arial"/>
              </a:rPr>
              <a:t>almost</a:t>
            </a:r>
            <a:r>
              <a:rPr sz="800" spc="6" dirty="0">
                <a:solidFill>
                  <a:srgbClr val="383336"/>
                </a:solidFill>
                <a:latin typeface="Arial"/>
                <a:cs typeface="Arial"/>
              </a:rPr>
              <a:t> </a:t>
            </a:r>
            <a:r>
              <a:rPr sz="800" spc="-3" dirty="0">
                <a:solidFill>
                  <a:srgbClr val="383336"/>
                </a:solidFill>
                <a:latin typeface="Arial"/>
                <a:cs typeface="Arial"/>
              </a:rPr>
              <a:t>any</a:t>
            </a:r>
            <a:r>
              <a:rPr sz="800" spc="6" dirty="0">
                <a:solidFill>
                  <a:srgbClr val="383336"/>
                </a:solidFill>
                <a:latin typeface="Arial"/>
                <a:cs typeface="Arial"/>
              </a:rPr>
              <a:t> </a:t>
            </a:r>
            <a:r>
              <a:rPr sz="800" spc="-3" dirty="0">
                <a:solidFill>
                  <a:srgbClr val="383336"/>
                </a:solidFill>
                <a:latin typeface="Arial"/>
                <a:cs typeface="Arial"/>
              </a:rPr>
              <a:t>application.</a:t>
            </a:r>
            <a:r>
              <a:rPr sz="800" spc="6" dirty="0">
                <a:solidFill>
                  <a:srgbClr val="383336"/>
                </a:solidFill>
                <a:latin typeface="Arial"/>
                <a:cs typeface="Arial"/>
              </a:rPr>
              <a:t> </a:t>
            </a:r>
            <a:r>
              <a:rPr sz="800" dirty="0">
                <a:solidFill>
                  <a:srgbClr val="383336"/>
                </a:solidFill>
                <a:latin typeface="Arial"/>
                <a:cs typeface="Arial"/>
              </a:rPr>
              <a:t>If</a:t>
            </a:r>
            <a:r>
              <a:rPr sz="800" spc="9" dirty="0">
                <a:solidFill>
                  <a:srgbClr val="383336"/>
                </a:solidFill>
                <a:latin typeface="Arial"/>
                <a:cs typeface="Arial"/>
              </a:rPr>
              <a:t> </a:t>
            </a:r>
            <a:r>
              <a:rPr sz="800" spc="-3" dirty="0">
                <a:solidFill>
                  <a:srgbClr val="383336"/>
                </a:solidFill>
                <a:latin typeface="Arial"/>
                <a:cs typeface="Arial"/>
              </a:rPr>
              <a:t>you</a:t>
            </a:r>
            <a:r>
              <a:rPr sz="800" spc="6" dirty="0">
                <a:solidFill>
                  <a:srgbClr val="383336"/>
                </a:solidFill>
                <a:latin typeface="Arial"/>
                <a:cs typeface="Arial"/>
              </a:rPr>
              <a:t> </a:t>
            </a:r>
            <a:r>
              <a:rPr sz="800" spc="-3" dirty="0">
                <a:solidFill>
                  <a:srgbClr val="383336"/>
                </a:solidFill>
                <a:latin typeface="Arial"/>
                <a:cs typeface="Arial"/>
              </a:rPr>
              <a:t>don’t </a:t>
            </a:r>
            <a:r>
              <a:rPr sz="800" spc="-203" dirty="0">
                <a:solidFill>
                  <a:srgbClr val="383336"/>
                </a:solidFill>
                <a:latin typeface="Arial"/>
                <a:cs typeface="Arial"/>
              </a:rPr>
              <a:t> </a:t>
            </a:r>
            <a:r>
              <a:rPr sz="800" spc="-3" dirty="0">
                <a:solidFill>
                  <a:srgbClr val="383336"/>
                </a:solidFill>
                <a:latin typeface="Arial"/>
                <a:cs typeface="Arial"/>
              </a:rPr>
              <a:t>see</a:t>
            </a:r>
            <a:r>
              <a:rPr sz="800" spc="3" dirty="0">
                <a:solidFill>
                  <a:srgbClr val="383336"/>
                </a:solidFill>
                <a:latin typeface="Arial"/>
                <a:cs typeface="Arial"/>
              </a:rPr>
              <a:t> </a:t>
            </a:r>
            <a:r>
              <a:rPr sz="800" spc="-3" dirty="0">
                <a:solidFill>
                  <a:srgbClr val="383336"/>
                </a:solidFill>
                <a:latin typeface="Arial"/>
                <a:cs typeface="Arial"/>
              </a:rPr>
              <a:t>your</a:t>
            </a:r>
            <a:r>
              <a:rPr sz="800" spc="6" dirty="0">
                <a:solidFill>
                  <a:srgbClr val="383336"/>
                </a:solidFill>
                <a:latin typeface="Arial"/>
                <a:cs typeface="Arial"/>
              </a:rPr>
              <a:t> </a:t>
            </a:r>
            <a:r>
              <a:rPr sz="800" spc="-3" dirty="0">
                <a:solidFill>
                  <a:srgbClr val="383336"/>
                </a:solidFill>
                <a:latin typeface="Arial"/>
                <a:cs typeface="Arial"/>
              </a:rPr>
              <a:t>application</a:t>
            </a:r>
            <a:r>
              <a:rPr sz="800" spc="3" dirty="0">
                <a:solidFill>
                  <a:srgbClr val="383336"/>
                </a:solidFill>
                <a:latin typeface="Arial"/>
                <a:cs typeface="Arial"/>
              </a:rPr>
              <a:t> </a:t>
            </a:r>
            <a:r>
              <a:rPr sz="800" spc="-3" dirty="0">
                <a:solidFill>
                  <a:srgbClr val="383336"/>
                </a:solidFill>
                <a:latin typeface="Arial"/>
                <a:cs typeface="Arial"/>
              </a:rPr>
              <a:t>listed</a:t>
            </a:r>
            <a:r>
              <a:rPr sz="800" spc="6" dirty="0">
                <a:solidFill>
                  <a:srgbClr val="383336"/>
                </a:solidFill>
                <a:latin typeface="Arial"/>
                <a:cs typeface="Arial"/>
              </a:rPr>
              <a:t> </a:t>
            </a:r>
            <a:r>
              <a:rPr sz="800" spc="-3" dirty="0">
                <a:solidFill>
                  <a:srgbClr val="383336"/>
                </a:solidFill>
                <a:latin typeface="Arial"/>
                <a:cs typeface="Arial"/>
              </a:rPr>
              <a:t>here,</a:t>
            </a:r>
            <a:r>
              <a:rPr sz="800" spc="3" dirty="0">
                <a:solidFill>
                  <a:srgbClr val="383336"/>
                </a:solidFill>
                <a:latin typeface="Arial"/>
                <a:cs typeface="Arial"/>
              </a:rPr>
              <a:t> </a:t>
            </a:r>
            <a:r>
              <a:rPr sz="800" spc="-3" dirty="0">
                <a:solidFill>
                  <a:srgbClr val="383336"/>
                </a:solidFill>
                <a:latin typeface="Arial"/>
                <a:cs typeface="Arial"/>
              </a:rPr>
              <a:t>call</a:t>
            </a:r>
            <a:r>
              <a:rPr sz="800" spc="6" dirty="0">
                <a:solidFill>
                  <a:srgbClr val="383336"/>
                </a:solidFill>
                <a:latin typeface="Arial"/>
                <a:cs typeface="Arial"/>
              </a:rPr>
              <a:t> </a:t>
            </a:r>
            <a:r>
              <a:rPr sz="800" spc="-3" dirty="0">
                <a:solidFill>
                  <a:srgbClr val="383336"/>
                </a:solidFill>
                <a:latin typeface="Arial"/>
                <a:cs typeface="Arial"/>
              </a:rPr>
              <a:t>us</a:t>
            </a:r>
            <a:r>
              <a:rPr sz="800" spc="6" dirty="0">
                <a:solidFill>
                  <a:srgbClr val="383336"/>
                </a:solidFill>
                <a:latin typeface="Arial"/>
                <a:cs typeface="Arial"/>
              </a:rPr>
              <a:t> </a:t>
            </a:r>
            <a:r>
              <a:rPr sz="800" spc="-3" dirty="0">
                <a:solidFill>
                  <a:srgbClr val="383336"/>
                </a:solidFill>
                <a:latin typeface="Arial"/>
                <a:cs typeface="Arial"/>
              </a:rPr>
              <a:t>and</a:t>
            </a:r>
            <a:r>
              <a:rPr sz="800" spc="3" dirty="0">
                <a:solidFill>
                  <a:srgbClr val="383336"/>
                </a:solidFill>
                <a:latin typeface="Arial"/>
                <a:cs typeface="Arial"/>
              </a:rPr>
              <a:t> </a:t>
            </a:r>
            <a:r>
              <a:rPr sz="800" spc="-3" dirty="0">
                <a:solidFill>
                  <a:srgbClr val="383336"/>
                </a:solidFill>
                <a:latin typeface="Arial"/>
                <a:cs typeface="Arial"/>
              </a:rPr>
              <a:t>we</a:t>
            </a:r>
            <a:r>
              <a:rPr sz="800" spc="6" dirty="0">
                <a:solidFill>
                  <a:srgbClr val="383336"/>
                </a:solidFill>
                <a:latin typeface="Arial"/>
                <a:cs typeface="Arial"/>
              </a:rPr>
              <a:t> </a:t>
            </a:r>
            <a:r>
              <a:rPr sz="800" spc="-3" dirty="0">
                <a:solidFill>
                  <a:srgbClr val="383336"/>
                </a:solidFill>
                <a:latin typeface="Arial"/>
                <a:cs typeface="Arial"/>
              </a:rPr>
              <a:t>will</a:t>
            </a:r>
            <a:r>
              <a:rPr sz="800" spc="3" dirty="0">
                <a:solidFill>
                  <a:srgbClr val="383336"/>
                </a:solidFill>
                <a:latin typeface="Arial"/>
                <a:cs typeface="Arial"/>
              </a:rPr>
              <a:t> </a:t>
            </a:r>
            <a:r>
              <a:rPr sz="800" spc="-3" dirty="0">
                <a:solidFill>
                  <a:srgbClr val="383336"/>
                </a:solidFill>
                <a:latin typeface="Arial"/>
                <a:cs typeface="Arial"/>
              </a:rPr>
              <a:t>be </a:t>
            </a:r>
            <a:r>
              <a:rPr sz="800" dirty="0">
                <a:solidFill>
                  <a:srgbClr val="383336"/>
                </a:solidFill>
                <a:latin typeface="Arial"/>
                <a:cs typeface="Arial"/>
              </a:rPr>
              <a:t> </a:t>
            </a:r>
            <a:r>
              <a:rPr sz="800" spc="-3" dirty="0">
                <a:solidFill>
                  <a:srgbClr val="383336"/>
                </a:solidFill>
                <a:latin typeface="Arial"/>
                <a:cs typeface="Arial"/>
              </a:rPr>
              <a:t>happy</a:t>
            </a:r>
            <a:r>
              <a:rPr sz="800" dirty="0">
                <a:solidFill>
                  <a:srgbClr val="383336"/>
                </a:solidFill>
                <a:latin typeface="Arial"/>
                <a:cs typeface="Arial"/>
              </a:rPr>
              <a:t> to</a:t>
            </a:r>
            <a:r>
              <a:rPr sz="800" spc="3" dirty="0">
                <a:solidFill>
                  <a:srgbClr val="383336"/>
                </a:solidFill>
                <a:latin typeface="Arial"/>
                <a:cs typeface="Arial"/>
              </a:rPr>
              <a:t> </a:t>
            </a:r>
            <a:r>
              <a:rPr sz="800" spc="-3" dirty="0">
                <a:solidFill>
                  <a:srgbClr val="383336"/>
                </a:solidFill>
                <a:latin typeface="Arial"/>
                <a:cs typeface="Arial"/>
              </a:rPr>
              <a:t>show</a:t>
            </a:r>
            <a:r>
              <a:rPr sz="800" dirty="0">
                <a:solidFill>
                  <a:srgbClr val="383336"/>
                </a:solidFill>
                <a:latin typeface="Arial"/>
                <a:cs typeface="Arial"/>
              </a:rPr>
              <a:t> </a:t>
            </a:r>
            <a:r>
              <a:rPr sz="800" spc="-3" dirty="0">
                <a:solidFill>
                  <a:srgbClr val="383336"/>
                </a:solidFill>
                <a:latin typeface="Arial"/>
                <a:cs typeface="Arial"/>
              </a:rPr>
              <a:t>you</a:t>
            </a:r>
            <a:r>
              <a:rPr sz="800" spc="3" dirty="0">
                <a:solidFill>
                  <a:srgbClr val="383336"/>
                </a:solidFill>
                <a:latin typeface="Arial"/>
                <a:cs typeface="Arial"/>
              </a:rPr>
              <a:t> </a:t>
            </a:r>
            <a:r>
              <a:rPr sz="800" spc="-3" dirty="0">
                <a:solidFill>
                  <a:srgbClr val="383336"/>
                </a:solidFill>
                <a:latin typeface="Arial"/>
                <a:cs typeface="Arial"/>
              </a:rPr>
              <a:t>how</a:t>
            </a:r>
            <a:r>
              <a:rPr sz="800" spc="3" dirty="0">
                <a:solidFill>
                  <a:srgbClr val="383336"/>
                </a:solidFill>
                <a:latin typeface="Arial"/>
                <a:cs typeface="Arial"/>
              </a:rPr>
              <a:t> </a:t>
            </a:r>
            <a:r>
              <a:rPr sz="800" spc="-3" dirty="0">
                <a:solidFill>
                  <a:srgbClr val="383336"/>
                </a:solidFill>
                <a:latin typeface="Arial"/>
                <a:cs typeface="Arial"/>
              </a:rPr>
              <a:t>we</a:t>
            </a:r>
            <a:r>
              <a:rPr sz="800" dirty="0">
                <a:solidFill>
                  <a:srgbClr val="383336"/>
                </a:solidFill>
                <a:latin typeface="Arial"/>
                <a:cs typeface="Arial"/>
              </a:rPr>
              <a:t> </a:t>
            </a:r>
            <a:r>
              <a:rPr sz="800" spc="-3" dirty="0">
                <a:solidFill>
                  <a:srgbClr val="383336"/>
                </a:solidFill>
                <a:latin typeface="Arial"/>
                <a:cs typeface="Arial"/>
              </a:rPr>
              <a:t>can</a:t>
            </a:r>
            <a:r>
              <a:rPr sz="800" spc="3" dirty="0">
                <a:solidFill>
                  <a:srgbClr val="383336"/>
                </a:solidFill>
                <a:latin typeface="Arial"/>
                <a:cs typeface="Arial"/>
              </a:rPr>
              <a:t> </a:t>
            </a:r>
            <a:r>
              <a:rPr sz="800" spc="-3" dirty="0">
                <a:solidFill>
                  <a:srgbClr val="383336"/>
                </a:solidFill>
                <a:latin typeface="Arial"/>
                <a:cs typeface="Arial"/>
              </a:rPr>
              <a:t>help</a:t>
            </a:r>
            <a:r>
              <a:rPr sz="800" dirty="0">
                <a:solidFill>
                  <a:srgbClr val="383336"/>
                </a:solidFill>
                <a:latin typeface="Arial"/>
                <a:cs typeface="Arial"/>
              </a:rPr>
              <a:t> protect</a:t>
            </a:r>
            <a:r>
              <a:rPr sz="800" spc="3" dirty="0">
                <a:solidFill>
                  <a:srgbClr val="383336"/>
                </a:solidFill>
                <a:latin typeface="Arial"/>
                <a:cs typeface="Arial"/>
              </a:rPr>
              <a:t> </a:t>
            </a:r>
            <a:r>
              <a:rPr sz="800" spc="-3" dirty="0">
                <a:solidFill>
                  <a:srgbClr val="383336"/>
                </a:solidFill>
                <a:latin typeface="Arial"/>
                <a:cs typeface="Arial"/>
              </a:rPr>
              <a:t>your</a:t>
            </a:r>
            <a:r>
              <a:rPr sz="800" spc="3" dirty="0">
                <a:solidFill>
                  <a:srgbClr val="383336"/>
                </a:solidFill>
                <a:latin typeface="Arial"/>
                <a:cs typeface="Arial"/>
              </a:rPr>
              <a:t> </a:t>
            </a:r>
            <a:r>
              <a:rPr sz="800" spc="-6" dirty="0">
                <a:solidFill>
                  <a:srgbClr val="383336"/>
                </a:solidFill>
                <a:latin typeface="Arial"/>
                <a:cs typeface="Arial"/>
              </a:rPr>
              <a:t>facility.</a:t>
            </a:r>
            <a:endParaRPr sz="800" dirty="0">
              <a:latin typeface="Arial"/>
              <a:cs typeface="Arial"/>
            </a:endParaRPr>
          </a:p>
          <a:p>
            <a:pPr marL="760413">
              <a:spcBef>
                <a:spcPts val="50"/>
              </a:spcBef>
            </a:pPr>
            <a:r>
              <a:rPr sz="1200" b="1" i="1" spc="9" dirty="0">
                <a:solidFill>
                  <a:srgbClr val="383336"/>
                </a:solidFill>
                <a:latin typeface="Arial"/>
                <a:cs typeface="Arial"/>
              </a:rPr>
              <a:t>704-821-7920</a:t>
            </a:r>
            <a:endParaRPr sz="1200" dirty="0">
              <a:latin typeface="Arial"/>
              <a:cs typeface="Arial"/>
            </a:endParaRPr>
          </a:p>
        </p:txBody>
      </p:sp>
      <p:sp>
        <p:nvSpPr>
          <p:cNvPr id="31" name="object 31"/>
          <p:cNvSpPr txBox="1"/>
          <p:nvPr/>
        </p:nvSpPr>
        <p:spPr>
          <a:xfrm>
            <a:off x="285101" y="3422893"/>
            <a:ext cx="1371600" cy="840695"/>
          </a:xfrm>
          <a:prstGeom prst="rect">
            <a:avLst/>
          </a:prstGeom>
        </p:spPr>
        <p:txBody>
          <a:bodyPr vert="horz" wrap="square" lIns="0" tIns="78184" rIns="0" bIns="0" rtlCol="0">
            <a:spAutoFit/>
          </a:bodyPr>
          <a:lstStyle/>
          <a:p>
            <a:pPr marL="23813">
              <a:spcBef>
                <a:spcPts val="616"/>
              </a:spcBef>
            </a:pPr>
            <a:r>
              <a:rPr sz="1200" b="1" i="1" spc="9" dirty="0">
                <a:solidFill>
                  <a:srgbClr val="383336"/>
                </a:solidFill>
                <a:latin typeface="Arial"/>
                <a:cs typeface="Arial"/>
              </a:rPr>
              <a:t>Commercial/Retail</a:t>
            </a:r>
            <a:endParaRPr sz="1200" dirty="0">
              <a:latin typeface="Arial"/>
              <a:cs typeface="Arial"/>
            </a:endParaRPr>
          </a:p>
          <a:p>
            <a:pPr marL="7938" marR="3175">
              <a:lnSpc>
                <a:spcPts val="688"/>
              </a:lnSpc>
              <a:spcBef>
                <a:spcPts val="341"/>
              </a:spcBef>
            </a:pPr>
            <a:r>
              <a:rPr sz="600" spc="6" dirty="0">
                <a:solidFill>
                  <a:srgbClr val="383336"/>
                </a:solidFill>
                <a:latin typeface="Arial"/>
                <a:cs typeface="Arial"/>
              </a:rPr>
              <a:t>Hybrid consists</a:t>
            </a:r>
            <a:r>
              <a:rPr sz="600" spc="9" dirty="0">
                <a:solidFill>
                  <a:srgbClr val="383336"/>
                </a:solidFill>
                <a:latin typeface="Arial"/>
                <a:cs typeface="Arial"/>
              </a:rPr>
              <a:t> </a:t>
            </a:r>
            <a:r>
              <a:rPr sz="600" spc="6" dirty="0">
                <a:solidFill>
                  <a:srgbClr val="383336"/>
                </a:solidFill>
                <a:latin typeface="Arial"/>
                <a:cs typeface="Arial"/>
              </a:rPr>
              <a:t>of</a:t>
            </a:r>
            <a:r>
              <a:rPr sz="600" spc="9" dirty="0">
                <a:solidFill>
                  <a:srgbClr val="383336"/>
                </a:solidFill>
                <a:latin typeface="Arial"/>
                <a:cs typeface="Arial"/>
              </a:rPr>
              <a:t> two</a:t>
            </a:r>
            <a:r>
              <a:rPr sz="600" spc="6" dirty="0">
                <a:solidFill>
                  <a:srgbClr val="383336"/>
                </a:solidFill>
                <a:latin typeface="Arial"/>
                <a:cs typeface="Arial"/>
              </a:rPr>
              <a:t> technologies</a:t>
            </a:r>
            <a:r>
              <a:rPr sz="600" spc="9" dirty="0">
                <a:solidFill>
                  <a:srgbClr val="383336"/>
                </a:solidFill>
                <a:latin typeface="Arial"/>
                <a:cs typeface="Arial"/>
              </a:rPr>
              <a:t> </a:t>
            </a:r>
            <a:r>
              <a:rPr sz="600" spc="6" dirty="0">
                <a:solidFill>
                  <a:srgbClr val="383336"/>
                </a:solidFill>
                <a:latin typeface="Arial"/>
                <a:cs typeface="Arial"/>
              </a:rPr>
              <a:t>giving </a:t>
            </a:r>
            <a:r>
              <a:rPr sz="600" spc="-156" dirty="0">
                <a:solidFill>
                  <a:srgbClr val="383336"/>
                </a:solidFill>
                <a:latin typeface="Arial"/>
                <a:cs typeface="Arial"/>
              </a:rPr>
              <a:t> </a:t>
            </a:r>
            <a:r>
              <a:rPr sz="600" spc="9" dirty="0">
                <a:solidFill>
                  <a:srgbClr val="383336"/>
                </a:solidFill>
                <a:latin typeface="Arial"/>
                <a:cs typeface="Arial"/>
              </a:rPr>
              <a:t>you </a:t>
            </a:r>
            <a:r>
              <a:rPr sz="600" spc="6" dirty="0">
                <a:solidFill>
                  <a:srgbClr val="383336"/>
                </a:solidFill>
                <a:latin typeface="Arial"/>
                <a:cs typeface="Arial"/>
              </a:rPr>
              <a:t>the earliest detection of </a:t>
            </a:r>
            <a:r>
              <a:rPr sz="600" spc="9" dirty="0">
                <a:solidFill>
                  <a:srgbClr val="383336"/>
                </a:solidFill>
                <a:latin typeface="Arial"/>
                <a:cs typeface="Arial"/>
              </a:rPr>
              <a:t>both </a:t>
            </a:r>
            <a:r>
              <a:rPr sz="600" spc="13" dirty="0">
                <a:solidFill>
                  <a:srgbClr val="383336"/>
                </a:solidFill>
                <a:latin typeface="Arial"/>
                <a:cs typeface="Arial"/>
              </a:rPr>
              <a:t> </a:t>
            </a:r>
            <a:r>
              <a:rPr sz="600" spc="6" dirty="0">
                <a:solidFill>
                  <a:srgbClr val="383336"/>
                </a:solidFill>
                <a:latin typeface="Arial"/>
                <a:cs typeface="Arial"/>
              </a:rPr>
              <a:t>technologies. </a:t>
            </a:r>
            <a:r>
              <a:rPr sz="600" spc="9" dirty="0">
                <a:solidFill>
                  <a:srgbClr val="383336"/>
                </a:solidFill>
                <a:latin typeface="Arial"/>
                <a:cs typeface="Arial"/>
              </a:rPr>
              <a:t>But </a:t>
            </a:r>
            <a:r>
              <a:rPr sz="600" spc="3" dirty="0">
                <a:solidFill>
                  <a:srgbClr val="383336"/>
                </a:solidFill>
                <a:latin typeface="Arial"/>
                <a:cs typeface="Arial"/>
              </a:rPr>
              <a:t>it </a:t>
            </a:r>
            <a:r>
              <a:rPr sz="600" spc="9" dirty="0">
                <a:solidFill>
                  <a:srgbClr val="383336"/>
                </a:solidFill>
                <a:latin typeface="Arial"/>
                <a:cs typeface="Arial"/>
              </a:rPr>
              <a:t>can </a:t>
            </a:r>
            <a:r>
              <a:rPr sz="600" spc="6" dirty="0">
                <a:solidFill>
                  <a:srgbClr val="383336"/>
                </a:solidFill>
                <a:latin typeface="Arial"/>
                <a:cs typeface="Arial"/>
              </a:rPr>
              <a:t>also </a:t>
            </a:r>
            <a:r>
              <a:rPr sz="600" spc="9" dirty="0">
                <a:solidFill>
                  <a:srgbClr val="383336"/>
                </a:solidFill>
                <a:latin typeface="Arial"/>
                <a:cs typeface="Arial"/>
              </a:rPr>
              <a:t>be </a:t>
            </a:r>
            <a:r>
              <a:rPr sz="600" spc="6" dirty="0">
                <a:solidFill>
                  <a:srgbClr val="383336"/>
                </a:solidFill>
                <a:latin typeface="Arial"/>
                <a:cs typeface="Arial"/>
              </a:rPr>
              <a:t>offered to </a:t>
            </a:r>
            <a:r>
              <a:rPr sz="600" spc="-156" dirty="0">
                <a:solidFill>
                  <a:srgbClr val="383336"/>
                </a:solidFill>
                <a:latin typeface="Arial"/>
                <a:cs typeface="Arial"/>
              </a:rPr>
              <a:t> </a:t>
            </a:r>
            <a:r>
              <a:rPr sz="600" spc="9" dirty="0">
                <a:solidFill>
                  <a:srgbClr val="383336"/>
                </a:solidFill>
                <a:latin typeface="Arial"/>
                <a:cs typeface="Arial"/>
              </a:rPr>
              <a:t>you as each </a:t>
            </a:r>
            <a:r>
              <a:rPr sz="600" spc="6" dirty="0">
                <a:solidFill>
                  <a:srgbClr val="383336"/>
                </a:solidFill>
                <a:latin typeface="Arial"/>
                <a:cs typeface="Arial"/>
              </a:rPr>
              <a:t>technology individually </a:t>
            </a:r>
            <a:r>
              <a:rPr sz="600" spc="9" dirty="0">
                <a:solidFill>
                  <a:srgbClr val="383336"/>
                </a:solidFill>
                <a:latin typeface="Arial"/>
                <a:cs typeface="Arial"/>
              </a:rPr>
              <a:t> </a:t>
            </a:r>
            <a:r>
              <a:rPr sz="600" spc="6" dirty="0">
                <a:solidFill>
                  <a:srgbClr val="383336"/>
                </a:solidFill>
                <a:latin typeface="Arial"/>
                <a:cs typeface="Arial"/>
              </a:rPr>
              <a:t>satisfying the </a:t>
            </a:r>
            <a:r>
              <a:rPr sz="600" spc="9" dirty="0">
                <a:solidFill>
                  <a:srgbClr val="383336"/>
                </a:solidFill>
                <a:latin typeface="Arial"/>
                <a:cs typeface="Arial"/>
              </a:rPr>
              <a:t>needs </a:t>
            </a:r>
            <a:r>
              <a:rPr sz="600" spc="6" dirty="0">
                <a:solidFill>
                  <a:srgbClr val="383336"/>
                </a:solidFill>
                <a:latin typeface="Arial"/>
                <a:cs typeface="Arial"/>
              </a:rPr>
              <a:t>of </a:t>
            </a:r>
            <a:r>
              <a:rPr sz="600" spc="9" dirty="0">
                <a:solidFill>
                  <a:srgbClr val="383336"/>
                </a:solidFill>
                <a:latin typeface="Arial"/>
                <a:cs typeface="Arial"/>
              </a:rPr>
              <a:t>any commercial </a:t>
            </a:r>
            <a:r>
              <a:rPr sz="600" spc="6" dirty="0">
                <a:solidFill>
                  <a:srgbClr val="383336"/>
                </a:solidFill>
                <a:latin typeface="Arial"/>
                <a:cs typeface="Arial"/>
              </a:rPr>
              <a:t>or </a:t>
            </a:r>
            <a:r>
              <a:rPr sz="600" spc="-156" dirty="0">
                <a:solidFill>
                  <a:srgbClr val="383336"/>
                </a:solidFill>
                <a:latin typeface="Arial"/>
                <a:cs typeface="Arial"/>
              </a:rPr>
              <a:t> </a:t>
            </a:r>
            <a:r>
              <a:rPr sz="600" spc="6" dirty="0">
                <a:solidFill>
                  <a:srgbClr val="383336"/>
                </a:solidFill>
                <a:latin typeface="Arial"/>
                <a:cs typeface="Arial"/>
              </a:rPr>
              <a:t>retail</a:t>
            </a:r>
            <a:r>
              <a:rPr sz="600" dirty="0">
                <a:solidFill>
                  <a:srgbClr val="383336"/>
                </a:solidFill>
                <a:latin typeface="Arial"/>
                <a:cs typeface="Arial"/>
              </a:rPr>
              <a:t> facility.</a:t>
            </a:r>
            <a:endParaRPr sz="600" dirty="0">
              <a:latin typeface="Arial"/>
              <a:cs typeface="Arial"/>
            </a:endParaRPr>
          </a:p>
        </p:txBody>
      </p:sp>
      <p:sp>
        <p:nvSpPr>
          <p:cNvPr id="32" name="object 32"/>
          <p:cNvSpPr txBox="1"/>
          <p:nvPr/>
        </p:nvSpPr>
        <p:spPr>
          <a:xfrm>
            <a:off x="304800" y="4931555"/>
            <a:ext cx="1683770" cy="707245"/>
          </a:xfrm>
          <a:prstGeom prst="rect">
            <a:avLst/>
          </a:prstGeom>
        </p:spPr>
        <p:txBody>
          <a:bodyPr vert="horz" wrap="square" lIns="0" tIns="47625" rIns="0" bIns="0" rtlCol="0">
            <a:spAutoFit/>
          </a:bodyPr>
          <a:lstStyle/>
          <a:p>
            <a:pPr marL="872331">
              <a:spcBef>
                <a:spcPts val="375"/>
              </a:spcBef>
            </a:pPr>
            <a:r>
              <a:rPr sz="1200" b="1" i="1" spc="6" dirty="0">
                <a:solidFill>
                  <a:srgbClr val="383336"/>
                </a:solidFill>
                <a:latin typeface="Arial"/>
                <a:cs typeface="Arial"/>
              </a:rPr>
              <a:t>Industrial</a:t>
            </a:r>
            <a:endParaRPr sz="1200" dirty="0">
              <a:latin typeface="Arial"/>
              <a:cs typeface="Arial"/>
            </a:endParaRPr>
          </a:p>
          <a:p>
            <a:pPr marL="7938" marR="3175">
              <a:lnSpc>
                <a:spcPts val="688"/>
              </a:lnSpc>
              <a:spcBef>
                <a:spcPts val="219"/>
              </a:spcBef>
            </a:pPr>
            <a:r>
              <a:rPr sz="600" spc="6" dirty="0">
                <a:solidFill>
                  <a:srgbClr val="383336"/>
                </a:solidFill>
                <a:latin typeface="Arial"/>
                <a:cs typeface="Arial"/>
              </a:rPr>
              <a:t>Industrial facilities </a:t>
            </a:r>
            <a:r>
              <a:rPr sz="600" spc="3" dirty="0">
                <a:solidFill>
                  <a:srgbClr val="383336"/>
                </a:solidFill>
                <a:latin typeface="Arial"/>
                <a:cs typeface="Arial"/>
              </a:rPr>
              <a:t>offer </a:t>
            </a:r>
            <a:r>
              <a:rPr sz="600" spc="9" dirty="0">
                <a:solidFill>
                  <a:srgbClr val="383336"/>
                </a:solidFill>
                <a:latin typeface="Arial"/>
                <a:cs typeface="Arial"/>
              </a:rPr>
              <a:t>unique </a:t>
            </a:r>
            <a:r>
              <a:rPr sz="600" spc="6" dirty="0">
                <a:solidFill>
                  <a:srgbClr val="383336"/>
                </a:solidFill>
                <a:latin typeface="Arial"/>
                <a:cs typeface="Arial"/>
              </a:rPr>
              <a:t>challenges that </a:t>
            </a:r>
            <a:r>
              <a:rPr sz="600" spc="-156" dirty="0">
                <a:solidFill>
                  <a:srgbClr val="383336"/>
                </a:solidFill>
                <a:latin typeface="Arial"/>
                <a:cs typeface="Arial"/>
              </a:rPr>
              <a:t> </a:t>
            </a:r>
            <a:r>
              <a:rPr sz="600" spc="6" dirty="0">
                <a:solidFill>
                  <a:srgbClr val="383336"/>
                </a:solidFill>
                <a:latin typeface="Arial"/>
                <a:cs typeface="Arial"/>
              </a:rPr>
              <a:t>the Hybrid </a:t>
            </a:r>
            <a:r>
              <a:rPr sz="600" spc="9" dirty="0">
                <a:solidFill>
                  <a:srgbClr val="383336"/>
                </a:solidFill>
                <a:latin typeface="Arial"/>
                <a:cs typeface="Arial"/>
              </a:rPr>
              <a:t>can</a:t>
            </a:r>
            <a:r>
              <a:rPr sz="600" spc="6" dirty="0">
                <a:solidFill>
                  <a:srgbClr val="383336"/>
                </a:solidFill>
                <a:latin typeface="Arial"/>
                <a:cs typeface="Arial"/>
              </a:rPr>
              <a:t> solve with</a:t>
            </a:r>
            <a:r>
              <a:rPr sz="600" spc="9" dirty="0">
                <a:solidFill>
                  <a:srgbClr val="383336"/>
                </a:solidFill>
                <a:latin typeface="Arial"/>
                <a:cs typeface="Arial"/>
              </a:rPr>
              <a:t> </a:t>
            </a:r>
            <a:r>
              <a:rPr sz="600" spc="6" dirty="0">
                <a:solidFill>
                  <a:srgbClr val="383336"/>
                </a:solidFill>
                <a:latin typeface="Arial"/>
                <a:cs typeface="Arial"/>
              </a:rPr>
              <a:t>its multi-technology </a:t>
            </a:r>
            <a:r>
              <a:rPr sz="600" spc="9" dirty="0">
                <a:solidFill>
                  <a:srgbClr val="383336"/>
                </a:solidFill>
                <a:latin typeface="Arial"/>
                <a:cs typeface="Arial"/>
              </a:rPr>
              <a:t> </a:t>
            </a:r>
            <a:r>
              <a:rPr sz="600" spc="6" dirty="0">
                <a:solidFill>
                  <a:srgbClr val="383336"/>
                </a:solidFill>
                <a:latin typeface="Arial"/>
                <a:cs typeface="Arial"/>
              </a:rPr>
              <a:t>design. </a:t>
            </a:r>
            <a:r>
              <a:rPr sz="600" spc="3" dirty="0">
                <a:solidFill>
                  <a:srgbClr val="383336"/>
                </a:solidFill>
                <a:latin typeface="Arial"/>
                <a:cs typeface="Arial"/>
              </a:rPr>
              <a:t>It </a:t>
            </a:r>
            <a:r>
              <a:rPr sz="600" spc="9" dirty="0">
                <a:solidFill>
                  <a:srgbClr val="383336"/>
                </a:solidFill>
                <a:latin typeface="Arial"/>
                <a:cs typeface="Arial"/>
              </a:rPr>
              <a:t>has </a:t>
            </a:r>
            <a:r>
              <a:rPr sz="600" spc="6" dirty="0">
                <a:solidFill>
                  <a:srgbClr val="383336"/>
                </a:solidFill>
                <a:latin typeface="Arial"/>
                <a:cs typeface="Arial"/>
              </a:rPr>
              <a:t>the ability to detect </a:t>
            </a:r>
            <a:r>
              <a:rPr sz="600" spc="9" dirty="0">
                <a:solidFill>
                  <a:srgbClr val="383336"/>
                </a:solidFill>
                <a:latin typeface="Arial"/>
                <a:cs typeface="Arial"/>
              </a:rPr>
              <a:t>both </a:t>
            </a:r>
            <a:r>
              <a:rPr sz="600" spc="6" dirty="0">
                <a:solidFill>
                  <a:srgbClr val="383336"/>
                </a:solidFill>
                <a:latin typeface="Arial"/>
                <a:cs typeface="Arial"/>
              </a:rPr>
              <a:t>pre- </a:t>
            </a:r>
            <a:r>
              <a:rPr sz="600" spc="9" dirty="0">
                <a:solidFill>
                  <a:srgbClr val="383336"/>
                </a:solidFill>
                <a:latin typeface="Arial"/>
                <a:cs typeface="Arial"/>
              </a:rPr>
              <a:t> smoke</a:t>
            </a:r>
            <a:r>
              <a:rPr sz="600" dirty="0">
                <a:solidFill>
                  <a:srgbClr val="383336"/>
                </a:solidFill>
                <a:latin typeface="Arial"/>
                <a:cs typeface="Arial"/>
              </a:rPr>
              <a:t> </a:t>
            </a:r>
            <a:r>
              <a:rPr sz="600" spc="9" dirty="0">
                <a:solidFill>
                  <a:srgbClr val="383336"/>
                </a:solidFill>
                <a:latin typeface="Arial"/>
                <a:cs typeface="Arial"/>
              </a:rPr>
              <a:t>and</a:t>
            </a:r>
            <a:r>
              <a:rPr sz="600" spc="3" dirty="0">
                <a:solidFill>
                  <a:srgbClr val="383336"/>
                </a:solidFill>
                <a:latin typeface="Arial"/>
                <a:cs typeface="Arial"/>
              </a:rPr>
              <a:t> </a:t>
            </a:r>
            <a:r>
              <a:rPr sz="600" spc="9" dirty="0">
                <a:solidFill>
                  <a:srgbClr val="383336"/>
                </a:solidFill>
                <a:latin typeface="Arial"/>
                <a:cs typeface="Arial"/>
              </a:rPr>
              <a:t>sm</a:t>
            </a:r>
            <a:r>
              <a:rPr sz="600" u="heavy" spc="9" dirty="0">
                <a:solidFill>
                  <a:srgbClr val="383336"/>
                </a:solidFill>
                <a:uFill>
                  <a:solidFill>
                    <a:srgbClr val="B3BFC2"/>
                  </a:solidFill>
                </a:uFill>
                <a:latin typeface="Arial"/>
                <a:cs typeface="Arial"/>
              </a:rPr>
              <a:t>oke</a:t>
            </a:r>
            <a:r>
              <a:rPr sz="600" spc="3" dirty="0">
                <a:solidFill>
                  <a:srgbClr val="383336"/>
                </a:solidFill>
                <a:latin typeface="Arial"/>
                <a:cs typeface="Arial"/>
              </a:rPr>
              <a:t> </a:t>
            </a:r>
            <a:r>
              <a:rPr sz="600" spc="9" dirty="0">
                <a:solidFill>
                  <a:srgbClr val="383336"/>
                </a:solidFill>
                <a:latin typeface="Arial"/>
                <a:cs typeface="Arial"/>
              </a:rPr>
              <a:t>and</a:t>
            </a:r>
            <a:r>
              <a:rPr sz="600" spc="3" dirty="0">
                <a:solidFill>
                  <a:srgbClr val="383336"/>
                </a:solidFill>
                <a:latin typeface="Arial"/>
                <a:cs typeface="Arial"/>
              </a:rPr>
              <a:t> </a:t>
            </a:r>
            <a:r>
              <a:rPr sz="600" spc="6" dirty="0">
                <a:solidFill>
                  <a:srgbClr val="383336"/>
                </a:solidFill>
                <a:latin typeface="Arial"/>
                <a:cs typeface="Arial"/>
              </a:rPr>
              <a:t>giving</a:t>
            </a:r>
            <a:r>
              <a:rPr sz="600" spc="3" dirty="0">
                <a:solidFill>
                  <a:srgbClr val="383336"/>
                </a:solidFill>
                <a:latin typeface="Arial"/>
                <a:cs typeface="Arial"/>
              </a:rPr>
              <a:t> </a:t>
            </a:r>
            <a:r>
              <a:rPr sz="600" spc="9" dirty="0">
                <a:solidFill>
                  <a:srgbClr val="383336"/>
                </a:solidFill>
                <a:latin typeface="Arial"/>
                <a:cs typeface="Arial"/>
              </a:rPr>
              <a:t>you</a:t>
            </a:r>
            <a:r>
              <a:rPr sz="600" spc="3" dirty="0">
                <a:solidFill>
                  <a:srgbClr val="383336"/>
                </a:solidFill>
                <a:latin typeface="Arial"/>
                <a:cs typeface="Arial"/>
              </a:rPr>
              <a:t> </a:t>
            </a:r>
            <a:r>
              <a:rPr sz="600" spc="6" dirty="0">
                <a:solidFill>
                  <a:srgbClr val="383336"/>
                </a:solidFill>
                <a:latin typeface="Arial"/>
                <a:cs typeface="Arial"/>
              </a:rPr>
              <a:t>the</a:t>
            </a:r>
            <a:r>
              <a:rPr sz="600" spc="3" dirty="0">
                <a:solidFill>
                  <a:srgbClr val="383336"/>
                </a:solidFill>
                <a:latin typeface="Arial"/>
                <a:cs typeface="Arial"/>
              </a:rPr>
              <a:t> </a:t>
            </a:r>
            <a:r>
              <a:rPr sz="600" spc="6" dirty="0">
                <a:solidFill>
                  <a:srgbClr val="383336"/>
                </a:solidFill>
                <a:latin typeface="Arial"/>
                <a:cs typeface="Arial"/>
              </a:rPr>
              <a:t>ability</a:t>
            </a:r>
            <a:r>
              <a:rPr sz="600" spc="3" dirty="0">
                <a:solidFill>
                  <a:srgbClr val="383336"/>
                </a:solidFill>
                <a:latin typeface="Arial"/>
                <a:cs typeface="Arial"/>
              </a:rPr>
              <a:t> </a:t>
            </a:r>
            <a:r>
              <a:rPr sz="600" spc="6" dirty="0">
                <a:solidFill>
                  <a:srgbClr val="383336"/>
                </a:solidFill>
                <a:latin typeface="Arial"/>
                <a:cs typeface="Arial"/>
              </a:rPr>
              <a:t>to </a:t>
            </a:r>
            <a:r>
              <a:rPr sz="600" spc="-156" dirty="0">
                <a:solidFill>
                  <a:srgbClr val="383336"/>
                </a:solidFill>
                <a:latin typeface="Arial"/>
                <a:cs typeface="Arial"/>
              </a:rPr>
              <a:t> </a:t>
            </a:r>
            <a:r>
              <a:rPr sz="600" spc="9" dirty="0">
                <a:solidFill>
                  <a:srgbClr val="383336"/>
                </a:solidFill>
                <a:latin typeface="Arial"/>
                <a:cs typeface="Arial"/>
              </a:rPr>
              <a:t>make</a:t>
            </a:r>
            <a:r>
              <a:rPr sz="600" spc="3" dirty="0">
                <a:solidFill>
                  <a:srgbClr val="383336"/>
                </a:solidFill>
                <a:latin typeface="Arial"/>
                <a:cs typeface="Arial"/>
              </a:rPr>
              <a:t> </a:t>
            </a:r>
            <a:r>
              <a:rPr sz="600" spc="6" dirty="0">
                <a:solidFill>
                  <a:srgbClr val="383336"/>
                </a:solidFill>
                <a:latin typeface="Arial"/>
                <a:cs typeface="Arial"/>
              </a:rPr>
              <a:t>decisions</a:t>
            </a:r>
            <a:r>
              <a:rPr sz="600" spc="3" dirty="0">
                <a:solidFill>
                  <a:srgbClr val="383336"/>
                </a:solidFill>
                <a:latin typeface="Arial"/>
                <a:cs typeface="Arial"/>
              </a:rPr>
              <a:t> </a:t>
            </a:r>
            <a:r>
              <a:rPr sz="600" spc="9" dirty="0">
                <a:solidFill>
                  <a:srgbClr val="383336"/>
                </a:solidFill>
                <a:latin typeface="Arial"/>
                <a:cs typeface="Arial"/>
              </a:rPr>
              <a:t>based</a:t>
            </a:r>
            <a:r>
              <a:rPr sz="600" spc="6" dirty="0">
                <a:solidFill>
                  <a:srgbClr val="383336"/>
                </a:solidFill>
                <a:latin typeface="Arial"/>
                <a:cs typeface="Arial"/>
              </a:rPr>
              <a:t> </a:t>
            </a:r>
            <a:r>
              <a:rPr sz="600" spc="9" dirty="0">
                <a:solidFill>
                  <a:srgbClr val="383336"/>
                </a:solidFill>
                <a:latin typeface="Arial"/>
                <a:cs typeface="Arial"/>
              </a:rPr>
              <a:t>on</a:t>
            </a:r>
            <a:r>
              <a:rPr sz="600" spc="3" dirty="0">
                <a:solidFill>
                  <a:srgbClr val="383336"/>
                </a:solidFill>
                <a:latin typeface="Arial"/>
                <a:cs typeface="Arial"/>
              </a:rPr>
              <a:t> </a:t>
            </a:r>
            <a:r>
              <a:rPr sz="600" spc="6" dirty="0">
                <a:solidFill>
                  <a:srgbClr val="383336"/>
                </a:solidFill>
                <a:latin typeface="Arial"/>
                <a:cs typeface="Arial"/>
              </a:rPr>
              <a:t>either</a:t>
            </a:r>
            <a:r>
              <a:rPr sz="600" spc="3" dirty="0">
                <a:solidFill>
                  <a:srgbClr val="383336"/>
                </a:solidFill>
                <a:latin typeface="Arial"/>
                <a:cs typeface="Arial"/>
              </a:rPr>
              <a:t> technology.</a:t>
            </a:r>
            <a:endParaRPr sz="600" dirty="0">
              <a:latin typeface="Arial"/>
              <a:cs typeface="Arial"/>
            </a:endParaRPr>
          </a:p>
        </p:txBody>
      </p:sp>
      <p:sp>
        <p:nvSpPr>
          <p:cNvPr id="33" name="object 33"/>
          <p:cNvSpPr txBox="1"/>
          <p:nvPr/>
        </p:nvSpPr>
        <p:spPr>
          <a:xfrm rot="21240000">
            <a:off x="4141527" y="3185571"/>
            <a:ext cx="1184994" cy="205184"/>
          </a:xfrm>
          <a:prstGeom prst="rect">
            <a:avLst/>
          </a:prstGeom>
        </p:spPr>
        <p:txBody>
          <a:bodyPr vert="horz" wrap="square" lIns="0" tIns="0" rIns="0" bIns="0" rtlCol="0">
            <a:spAutoFit/>
          </a:bodyPr>
          <a:lstStyle/>
          <a:p>
            <a:pPr>
              <a:lnSpc>
                <a:spcPts val="838"/>
              </a:lnSpc>
            </a:pPr>
            <a:r>
              <a:rPr sz="800" b="1" i="1" spc="-3" dirty="0" err="1">
                <a:solidFill>
                  <a:srgbClr val="FFFFFF"/>
                </a:solidFill>
                <a:latin typeface="Arial"/>
                <a:cs typeface="Arial"/>
              </a:rPr>
              <a:t>In</a:t>
            </a:r>
            <a:r>
              <a:rPr sz="800" b="1" i="1" spc="-6" dirty="0" err="1">
                <a:solidFill>
                  <a:srgbClr val="FFFFFF"/>
                </a:solidFill>
                <a:latin typeface="Arial"/>
                <a:cs typeface="Arial"/>
              </a:rPr>
              <a:t>Rooms</a:t>
            </a:r>
            <a:r>
              <a:rPr sz="800" b="1" i="1" spc="-13" dirty="0">
                <a:solidFill>
                  <a:srgbClr val="FFFFFF"/>
                </a:solidFill>
                <a:latin typeface="Arial"/>
                <a:cs typeface="Arial"/>
              </a:rPr>
              <a:t> </a:t>
            </a:r>
            <a:r>
              <a:rPr sz="800" b="1" i="1" spc="-6" dirty="0">
                <a:solidFill>
                  <a:srgbClr val="FFFFFF"/>
                </a:solidFill>
                <a:latin typeface="Arial"/>
                <a:cs typeface="Arial"/>
              </a:rPr>
              <a:t>and</a:t>
            </a:r>
            <a:r>
              <a:rPr sz="800" b="1" i="1" spc="-13" dirty="0">
                <a:solidFill>
                  <a:srgbClr val="FFFFFF"/>
                </a:solidFill>
                <a:latin typeface="Arial"/>
                <a:cs typeface="Arial"/>
              </a:rPr>
              <a:t> </a:t>
            </a:r>
            <a:r>
              <a:rPr sz="1300" b="1" i="1" spc="-4" baseline="2057" dirty="0">
                <a:solidFill>
                  <a:srgbClr val="FFFFFF"/>
                </a:solidFill>
                <a:latin typeface="Arial"/>
                <a:cs typeface="Arial"/>
              </a:rPr>
              <a:t>In-Cabinet</a:t>
            </a:r>
            <a:endParaRPr sz="1300" baseline="2057" dirty="0">
              <a:latin typeface="Arial"/>
              <a:cs typeface="Arial"/>
            </a:endParaRPr>
          </a:p>
        </p:txBody>
      </p:sp>
      <p:sp>
        <p:nvSpPr>
          <p:cNvPr id="35" name="object 35"/>
          <p:cNvSpPr txBox="1"/>
          <p:nvPr/>
        </p:nvSpPr>
        <p:spPr>
          <a:xfrm rot="20760000">
            <a:off x="4844404" y="4523502"/>
            <a:ext cx="789051" cy="141064"/>
          </a:xfrm>
          <a:prstGeom prst="rect">
            <a:avLst/>
          </a:prstGeom>
        </p:spPr>
        <p:txBody>
          <a:bodyPr vert="horz" wrap="square" lIns="0" tIns="0" rIns="0" bIns="0" rtlCol="0">
            <a:spAutoFit/>
          </a:bodyPr>
          <a:lstStyle/>
          <a:p>
            <a:pPr>
              <a:lnSpc>
                <a:spcPts val="1084"/>
              </a:lnSpc>
            </a:pPr>
            <a:r>
              <a:rPr sz="1100" b="1" i="1" spc="9" dirty="0">
                <a:solidFill>
                  <a:srgbClr val="FFFFFF"/>
                </a:solidFill>
                <a:latin typeface="Arial"/>
                <a:cs typeface="Arial"/>
              </a:rPr>
              <a:t>Subfloors</a:t>
            </a:r>
            <a:endParaRPr sz="1100" dirty="0">
              <a:latin typeface="Arial"/>
              <a:cs typeface="Arial"/>
            </a:endParaRPr>
          </a:p>
        </p:txBody>
      </p:sp>
      <p:sp>
        <p:nvSpPr>
          <p:cNvPr id="37" name="object 37"/>
          <p:cNvSpPr txBox="1"/>
          <p:nvPr/>
        </p:nvSpPr>
        <p:spPr>
          <a:xfrm rot="60000">
            <a:off x="5602919" y="3240425"/>
            <a:ext cx="305418" cy="64120"/>
          </a:xfrm>
          <a:prstGeom prst="rect">
            <a:avLst/>
          </a:prstGeom>
        </p:spPr>
        <p:txBody>
          <a:bodyPr vert="horz" wrap="square" lIns="0" tIns="0" rIns="0" bIns="0" rtlCol="0">
            <a:spAutoFit/>
          </a:bodyPr>
          <a:lstStyle/>
          <a:p>
            <a:pPr>
              <a:lnSpc>
                <a:spcPts val="509"/>
              </a:lnSpc>
            </a:pPr>
            <a:r>
              <a:rPr sz="500" b="1" i="1" spc="-3" dirty="0">
                <a:solidFill>
                  <a:srgbClr val="FFFFFF"/>
                </a:solidFill>
                <a:latin typeface="Arial"/>
                <a:cs typeface="Arial"/>
              </a:rPr>
              <a:t>(Optional)</a:t>
            </a:r>
            <a:endParaRPr sz="500" dirty="0">
              <a:latin typeface="Arial"/>
              <a:cs typeface="Arial"/>
            </a:endParaRPr>
          </a:p>
        </p:txBody>
      </p:sp>
      <p:sp>
        <p:nvSpPr>
          <p:cNvPr id="38" name="object 38"/>
          <p:cNvSpPr txBox="1"/>
          <p:nvPr/>
        </p:nvSpPr>
        <p:spPr>
          <a:xfrm rot="60000">
            <a:off x="5556021" y="3314694"/>
            <a:ext cx="395041" cy="64120"/>
          </a:xfrm>
          <a:prstGeom prst="rect">
            <a:avLst/>
          </a:prstGeom>
        </p:spPr>
        <p:txBody>
          <a:bodyPr vert="horz" wrap="square" lIns="0" tIns="0" rIns="0" bIns="0" rtlCol="0">
            <a:spAutoFit/>
          </a:bodyPr>
          <a:lstStyle/>
          <a:p>
            <a:pPr>
              <a:lnSpc>
                <a:spcPts val="500"/>
              </a:lnSpc>
            </a:pPr>
            <a:r>
              <a:rPr sz="500" b="1" i="1" spc="-3" dirty="0">
                <a:solidFill>
                  <a:srgbClr val="FFFFFF"/>
                </a:solidFill>
                <a:latin typeface="Arial"/>
                <a:cs typeface="Arial"/>
              </a:rPr>
              <a:t>Cross-Zoned</a:t>
            </a:r>
            <a:endParaRPr sz="500" dirty="0">
              <a:latin typeface="Arial"/>
              <a:cs typeface="Arial"/>
            </a:endParaRPr>
          </a:p>
        </p:txBody>
      </p:sp>
      <p:sp>
        <p:nvSpPr>
          <p:cNvPr id="39" name="object 39"/>
          <p:cNvSpPr txBox="1"/>
          <p:nvPr/>
        </p:nvSpPr>
        <p:spPr>
          <a:xfrm rot="60000">
            <a:off x="5557151" y="3396264"/>
            <a:ext cx="388405" cy="64120"/>
          </a:xfrm>
          <a:prstGeom prst="rect">
            <a:avLst/>
          </a:prstGeom>
        </p:spPr>
        <p:txBody>
          <a:bodyPr vert="horz" wrap="square" lIns="0" tIns="0" rIns="0" bIns="0" rtlCol="0">
            <a:spAutoFit/>
          </a:bodyPr>
          <a:lstStyle/>
          <a:p>
            <a:pPr>
              <a:lnSpc>
                <a:spcPts val="500"/>
              </a:lnSpc>
            </a:pPr>
            <a:r>
              <a:rPr sz="500" b="1" i="1" spc="-3" dirty="0">
                <a:solidFill>
                  <a:srgbClr val="FFFFFF"/>
                </a:solidFill>
                <a:latin typeface="Arial"/>
                <a:cs typeface="Arial"/>
              </a:rPr>
              <a:t>Suppression</a:t>
            </a:r>
            <a:endParaRPr sz="500" dirty="0">
              <a:latin typeface="Arial"/>
              <a:cs typeface="Arial"/>
            </a:endParaRPr>
          </a:p>
        </p:txBody>
      </p:sp>
      <p:sp>
        <p:nvSpPr>
          <p:cNvPr id="40" name="object 40"/>
          <p:cNvSpPr txBox="1"/>
          <p:nvPr/>
        </p:nvSpPr>
        <p:spPr>
          <a:xfrm rot="60000">
            <a:off x="5631880" y="3477165"/>
            <a:ext cx="234276" cy="64120"/>
          </a:xfrm>
          <a:prstGeom prst="rect">
            <a:avLst/>
          </a:prstGeom>
        </p:spPr>
        <p:txBody>
          <a:bodyPr vert="horz" wrap="square" lIns="0" tIns="0" rIns="0" bIns="0" rtlCol="0">
            <a:spAutoFit/>
          </a:bodyPr>
          <a:lstStyle/>
          <a:p>
            <a:pPr>
              <a:lnSpc>
                <a:spcPts val="516"/>
              </a:lnSpc>
            </a:pPr>
            <a:r>
              <a:rPr sz="500" b="1" i="1" spc="-3" dirty="0">
                <a:solidFill>
                  <a:srgbClr val="FFFFFF"/>
                </a:solidFill>
                <a:latin typeface="Arial"/>
                <a:cs typeface="Arial"/>
              </a:rPr>
              <a:t>System</a:t>
            </a:r>
            <a:endParaRPr sz="500" dirty="0">
              <a:latin typeface="Arial"/>
              <a:cs typeface="Arial"/>
            </a:endParaRPr>
          </a:p>
        </p:txBody>
      </p:sp>
      <p:pic>
        <p:nvPicPr>
          <p:cNvPr id="44" name="Picture 43">
            <a:extLst>
              <a:ext uri="{FF2B5EF4-FFF2-40B4-BE49-F238E27FC236}">
                <a16:creationId xmlns:a16="http://schemas.microsoft.com/office/drawing/2014/main" id="{F0E0ADB8-6C03-4BBB-4F11-92CBEF3403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1114" y="554460"/>
            <a:ext cx="5809342" cy="91987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6A8A6-5DB1-425E-A881-B2D3D7EAF366}"/>
              </a:ext>
            </a:extLst>
          </p:cNvPr>
          <p:cNvSpPr txBox="1">
            <a:spLocks noGrp="1"/>
          </p:cNvSpPr>
          <p:nvPr>
            <p:ph type="title"/>
          </p:nvPr>
        </p:nvSpPr>
        <p:spPr bwMode="auto">
          <a:xfrm>
            <a:off x="457200" y="1524000"/>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541" marR="3175" indent="0" algn="ctr">
              <a:lnSpc>
                <a:spcPts val="3188"/>
              </a:lnSpc>
              <a:spcBef>
                <a:spcPts val="356"/>
              </a:spcBef>
              <a:buFont typeface="Arial" charset="0"/>
              <a:buNone/>
            </a:pPr>
            <a:r>
              <a:rPr lang="en-US" sz="4800" b="1" i="1" spc="3" dirty="0">
                <a:latin typeface="Arial"/>
                <a:cs typeface="Arial"/>
              </a:rPr>
              <a:t>Installations</a:t>
            </a:r>
            <a:endParaRPr lang="en-US" sz="4800" dirty="0">
              <a:latin typeface="Arial"/>
              <a:cs typeface="Arial"/>
            </a:endParaRPr>
          </a:p>
          <a:p>
            <a:endParaRPr lang="en-US" dirty="0"/>
          </a:p>
        </p:txBody>
      </p:sp>
      <p:pic>
        <p:nvPicPr>
          <p:cNvPr id="4" name="Picture 3">
            <a:extLst>
              <a:ext uri="{FF2B5EF4-FFF2-40B4-BE49-F238E27FC236}">
                <a16:creationId xmlns:a16="http://schemas.microsoft.com/office/drawing/2014/main" id="{CF43F6D4-F058-DEF9-7D3C-0B7E575DF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676400"/>
            <a:ext cx="7389527" cy="5093080"/>
          </a:xfrm>
          <a:prstGeom prst="rect">
            <a:avLst/>
          </a:prstGeom>
        </p:spPr>
      </p:pic>
      <p:pic>
        <p:nvPicPr>
          <p:cNvPr id="5" name="Picture 4">
            <a:extLst>
              <a:ext uri="{FF2B5EF4-FFF2-40B4-BE49-F238E27FC236}">
                <a16:creationId xmlns:a16="http://schemas.microsoft.com/office/drawing/2014/main" id="{7E487636-8B57-DCD5-A37B-899BA78085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1114" y="375528"/>
            <a:ext cx="5809342" cy="919872"/>
          </a:xfrm>
          <a:prstGeom prst="rect">
            <a:avLst/>
          </a:prstGeom>
        </p:spPr>
      </p:pic>
    </p:spTree>
    <p:extLst>
      <p:ext uri="{BB962C8B-B14F-4D97-AF65-F5344CB8AC3E}">
        <p14:creationId xmlns:p14="http://schemas.microsoft.com/office/powerpoint/2010/main" val="17942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707B22-3A89-F47C-5004-BCFC255729CD}"/>
              </a:ext>
            </a:extLst>
          </p:cNvPr>
          <p:cNvSpPr txBox="1">
            <a:spLocks/>
          </p:cNvSpPr>
          <p:nvPr/>
        </p:nvSpPr>
        <p:spPr bwMode="auto">
          <a:xfrm>
            <a:off x="649763" y="1219200"/>
            <a:ext cx="7900059" cy="555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541" marR="3175" indent="0" algn="ctr">
              <a:lnSpc>
                <a:spcPts val="3188"/>
              </a:lnSpc>
              <a:spcBef>
                <a:spcPts val="356"/>
              </a:spcBef>
              <a:buFont typeface="Arial" charset="0"/>
              <a:buNone/>
            </a:pPr>
            <a:r>
              <a:rPr lang="en-US" sz="2800" b="1" i="1" spc="3" dirty="0">
                <a:latin typeface="Arial"/>
                <a:cs typeface="Arial"/>
              </a:rPr>
              <a:t>Items Needed for a Typical System Install</a:t>
            </a:r>
            <a:endParaRPr lang="en-US" sz="2800" b="1" dirty="0"/>
          </a:p>
        </p:txBody>
      </p:sp>
      <p:pic>
        <p:nvPicPr>
          <p:cNvPr id="6" name="Picture 5">
            <a:extLst>
              <a:ext uri="{FF2B5EF4-FFF2-40B4-BE49-F238E27FC236}">
                <a16:creationId xmlns:a16="http://schemas.microsoft.com/office/drawing/2014/main" id="{F5C4EAC8-087A-66A6-8D9B-CF4A10333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35832"/>
            <a:ext cx="8269764" cy="4917059"/>
          </a:xfrm>
          <a:prstGeom prst="rect">
            <a:avLst/>
          </a:prstGeom>
        </p:spPr>
      </p:pic>
      <p:pic>
        <p:nvPicPr>
          <p:cNvPr id="7" name="Picture 6">
            <a:extLst>
              <a:ext uri="{FF2B5EF4-FFF2-40B4-BE49-F238E27FC236}">
                <a16:creationId xmlns:a16="http://schemas.microsoft.com/office/drawing/2014/main" id="{F8F432D8-4543-70F8-BDEC-BEA0D82F9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1114" y="304800"/>
            <a:ext cx="5809342" cy="9198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C05324-6838-DE60-80A3-FC51F8141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6742D86A-29F4-88D7-EC13-F2A104AE4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540" y="0"/>
            <a:ext cx="5436919"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dPipe and Fittings v.2.0">
            <a:hlinkClick r:id="" action="ppaction://media"/>
            <a:extLst>
              <a:ext uri="{FF2B5EF4-FFF2-40B4-BE49-F238E27FC236}">
                <a16:creationId xmlns:a16="http://schemas.microsoft.com/office/drawing/2014/main" id="{D1FB7630-0627-C2C7-046E-28FEC0418B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482600"/>
            <a:ext cx="8877300" cy="5918200"/>
          </a:xfrm>
          <a:prstGeom prst="rect">
            <a:avLst/>
          </a:prstGeom>
        </p:spPr>
      </p:pic>
    </p:spTree>
    <p:extLst>
      <p:ext uri="{BB962C8B-B14F-4D97-AF65-F5344CB8AC3E}">
        <p14:creationId xmlns:p14="http://schemas.microsoft.com/office/powerpoint/2010/main" val="151937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FA6DF93-2BD6-F0F6-B445-D78F89A3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TextBox 27">
            <a:extLst>
              <a:ext uri="{FF2B5EF4-FFF2-40B4-BE49-F238E27FC236}">
                <a16:creationId xmlns:a16="http://schemas.microsoft.com/office/drawing/2014/main" id="{3AC2103B-804E-490D-45E6-B70B7D6395C4}"/>
              </a:ext>
            </a:extLst>
          </p:cNvPr>
          <p:cNvSpPr txBox="1"/>
          <p:nvPr/>
        </p:nvSpPr>
        <p:spPr>
          <a:xfrm>
            <a:off x="413748" y="3390386"/>
            <a:ext cx="1998398" cy="461665"/>
          </a:xfrm>
          <a:prstGeom prst="rect">
            <a:avLst/>
          </a:prstGeom>
          <a:noFill/>
        </p:spPr>
        <p:txBody>
          <a:bodyPr wrap="square" rtlCol="0">
            <a:spAutoFit/>
          </a:bodyPr>
          <a:lstStyle/>
          <a:p>
            <a:pPr algn="ctr"/>
            <a:r>
              <a:rPr lang="en-US" sz="1200" b="1" dirty="0"/>
              <a:t>IR3 and UVIR Flame Detector</a:t>
            </a:r>
          </a:p>
        </p:txBody>
      </p:sp>
      <p:pic>
        <p:nvPicPr>
          <p:cNvPr id="29" name="Picture 28">
            <a:extLst>
              <a:ext uri="{FF2B5EF4-FFF2-40B4-BE49-F238E27FC236}">
                <a16:creationId xmlns:a16="http://schemas.microsoft.com/office/drawing/2014/main" id="{19A5CA29-6A34-D2F6-3CAB-5A14E9C8B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661" y="2110949"/>
            <a:ext cx="3507313" cy="2001290"/>
          </a:xfrm>
          <a:prstGeom prst="rect">
            <a:avLst/>
          </a:prstGeom>
        </p:spPr>
      </p:pic>
      <p:sp>
        <p:nvSpPr>
          <p:cNvPr id="31" name="TextBox 30">
            <a:extLst>
              <a:ext uri="{FF2B5EF4-FFF2-40B4-BE49-F238E27FC236}">
                <a16:creationId xmlns:a16="http://schemas.microsoft.com/office/drawing/2014/main" id="{D6BD1657-E073-7DBD-7045-1A4E6BFE2ABB}"/>
              </a:ext>
            </a:extLst>
          </p:cNvPr>
          <p:cNvSpPr txBox="1"/>
          <p:nvPr/>
        </p:nvSpPr>
        <p:spPr>
          <a:xfrm>
            <a:off x="6943634" y="3390386"/>
            <a:ext cx="1895566" cy="461665"/>
          </a:xfrm>
          <a:prstGeom prst="rect">
            <a:avLst/>
          </a:prstGeom>
          <a:noFill/>
        </p:spPr>
        <p:txBody>
          <a:bodyPr wrap="square" rtlCol="0">
            <a:spAutoFit/>
          </a:bodyPr>
          <a:lstStyle/>
          <a:p>
            <a:pPr algn="ctr"/>
            <a:r>
              <a:rPr lang="en-US" sz="1200" b="1" dirty="0"/>
              <a:t>Digital Linear Heat Detector</a:t>
            </a:r>
          </a:p>
        </p:txBody>
      </p:sp>
      <p:pic>
        <p:nvPicPr>
          <p:cNvPr id="32" name="Picture 31">
            <a:extLst>
              <a:ext uri="{FF2B5EF4-FFF2-40B4-BE49-F238E27FC236}">
                <a16:creationId xmlns:a16="http://schemas.microsoft.com/office/drawing/2014/main" id="{C71E2EE8-F859-600F-5DD0-8DA4F7F22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712749"/>
            <a:ext cx="2471804" cy="260428"/>
          </a:xfrm>
          <a:prstGeom prst="rect">
            <a:avLst/>
          </a:prstGeom>
        </p:spPr>
      </p:pic>
      <p:sp>
        <p:nvSpPr>
          <p:cNvPr id="33" name="TextBox 32">
            <a:extLst>
              <a:ext uri="{FF2B5EF4-FFF2-40B4-BE49-F238E27FC236}">
                <a16:creationId xmlns:a16="http://schemas.microsoft.com/office/drawing/2014/main" id="{B9239DE9-71EE-999E-EAB2-842C89E4E084}"/>
              </a:ext>
            </a:extLst>
          </p:cNvPr>
          <p:cNvSpPr txBox="1"/>
          <p:nvPr/>
        </p:nvSpPr>
        <p:spPr>
          <a:xfrm>
            <a:off x="967154" y="1056021"/>
            <a:ext cx="2203591" cy="461665"/>
          </a:xfrm>
          <a:prstGeom prst="rect">
            <a:avLst/>
          </a:prstGeom>
          <a:noFill/>
        </p:spPr>
        <p:txBody>
          <a:bodyPr wrap="square" rtlCol="0">
            <a:spAutoFit/>
          </a:bodyPr>
          <a:lstStyle/>
          <a:p>
            <a:pPr algn="ctr"/>
            <a:r>
              <a:rPr lang="en-US" sz="1200" b="1" dirty="0"/>
              <a:t>Very Early Warning</a:t>
            </a:r>
          </a:p>
          <a:p>
            <a:pPr algn="ctr"/>
            <a:r>
              <a:rPr lang="en-US" sz="1200" b="1" dirty="0"/>
              <a:t>Fire and Smoke Detector</a:t>
            </a:r>
          </a:p>
        </p:txBody>
      </p:sp>
      <p:sp>
        <p:nvSpPr>
          <p:cNvPr id="34" name="TextBox 33">
            <a:extLst>
              <a:ext uri="{FF2B5EF4-FFF2-40B4-BE49-F238E27FC236}">
                <a16:creationId xmlns:a16="http://schemas.microsoft.com/office/drawing/2014/main" id="{E5F8A816-1EF4-CAF1-049C-0DF6ECC8FCBF}"/>
              </a:ext>
            </a:extLst>
          </p:cNvPr>
          <p:cNvSpPr txBox="1"/>
          <p:nvPr/>
        </p:nvSpPr>
        <p:spPr>
          <a:xfrm>
            <a:off x="667051" y="5547358"/>
            <a:ext cx="2743200" cy="461665"/>
          </a:xfrm>
          <a:prstGeom prst="rect">
            <a:avLst/>
          </a:prstGeom>
          <a:noFill/>
        </p:spPr>
        <p:txBody>
          <a:bodyPr wrap="square" rtlCol="0">
            <a:spAutoFit/>
          </a:bodyPr>
          <a:lstStyle/>
          <a:p>
            <a:pPr algn="ctr"/>
            <a:r>
              <a:rPr lang="en-US" sz="1200" b="1" dirty="0"/>
              <a:t>Air Sampling </a:t>
            </a:r>
          </a:p>
          <a:p>
            <a:pPr algn="ctr"/>
            <a:r>
              <a:rPr lang="en-US" sz="1200" b="1" dirty="0"/>
              <a:t>Pipe and Fittings</a:t>
            </a:r>
          </a:p>
        </p:txBody>
      </p:sp>
      <p:pic>
        <p:nvPicPr>
          <p:cNvPr id="35" name="Picture 34">
            <a:extLst>
              <a:ext uri="{FF2B5EF4-FFF2-40B4-BE49-F238E27FC236}">
                <a16:creationId xmlns:a16="http://schemas.microsoft.com/office/drawing/2014/main" id="{3C884C30-9CB9-714D-DC4A-90CC73DD63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4205" y="5040163"/>
            <a:ext cx="2142995" cy="507195"/>
          </a:xfrm>
          <a:prstGeom prst="rect">
            <a:avLst/>
          </a:prstGeom>
        </p:spPr>
      </p:pic>
      <p:pic>
        <p:nvPicPr>
          <p:cNvPr id="36" name="Picture 35">
            <a:extLst>
              <a:ext uri="{FF2B5EF4-FFF2-40B4-BE49-F238E27FC236}">
                <a16:creationId xmlns:a16="http://schemas.microsoft.com/office/drawing/2014/main" id="{AB3D04C5-51BE-A33B-125B-B19710F44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154" y="5074676"/>
            <a:ext cx="1984949" cy="507195"/>
          </a:xfrm>
          <a:prstGeom prst="rect">
            <a:avLst/>
          </a:prstGeom>
        </p:spPr>
      </p:pic>
      <p:sp>
        <p:nvSpPr>
          <p:cNvPr id="37" name="TextBox 36">
            <a:extLst>
              <a:ext uri="{FF2B5EF4-FFF2-40B4-BE49-F238E27FC236}">
                <a16:creationId xmlns:a16="http://schemas.microsoft.com/office/drawing/2014/main" id="{3F97C21D-91FA-DBDA-2928-D4ECEB5988C8}"/>
              </a:ext>
            </a:extLst>
          </p:cNvPr>
          <p:cNvSpPr txBox="1"/>
          <p:nvPr/>
        </p:nvSpPr>
        <p:spPr>
          <a:xfrm>
            <a:off x="5969547" y="5547357"/>
            <a:ext cx="1882645" cy="461665"/>
          </a:xfrm>
          <a:prstGeom prst="rect">
            <a:avLst/>
          </a:prstGeom>
          <a:noFill/>
        </p:spPr>
        <p:txBody>
          <a:bodyPr wrap="square" rtlCol="0">
            <a:spAutoFit/>
          </a:bodyPr>
          <a:lstStyle/>
          <a:p>
            <a:pPr algn="ctr"/>
            <a:r>
              <a:rPr lang="en-US" sz="1200" b="1" dirty="0"/>
              <a:t>Linear Heat Detection</a:t>
            </a:r>
          </a:p>
          <a:p>
            <a:pPr algn="ctr"/>
            <a:r>
              <a:rPr lang="en-US" sz="1200" b="1" dirty="0"/>
              <a:t>Installation Supplies</a:t>
            </a:r>
          </a:p>
        </p:txBody>
      </p:sp>
      <p:pic>
        <p:nvPicPr>
          <p:cNvPr id="38" name="Picture 37">
            <a:extLst>
              <a:ext uri="{FF2B5EF4-FFF2-40B4-BE49-F238E27FC236}">
                <a16:creationId xmlns:a16="http://schemas.microsoft.com/office/drawing/2014/main" id="{7938212E-F8E1-6964-BA69-3A5C152DE9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5590" y="636548"/>
            <a:ext cx="1842930" cy="465909"/>
          </a:xfrm>
          <a:prstGeom prst="rect">
            <a:avLst/>
          </a:prstGeom>
        </p:spPr>
      </p:pic>
      <p:sp>
        <p:nvSpPr>
          <p:cNvPr id="39" name="TextBox 38">
            <a:extLst>
              <a:ext uri="{FF2B5EF4-FFF2-40B4-BE49-F238E27FC236}">
                <a16:creationId xmlns:a16="http://schemas.microsoft.com/office/drawing/2014/main" id="{8EA578FF-D0A0-CBD1-FC63-5512BAABB018}"/>
              </a:ext>
            </a:extLst>
          </p:cNvPr>
          <p:cNvSpPr txBox="1"/>
          <p:nvPr/>
        </p:nvSpPr>
        <p:spPr>
          <a:xfrm>
            <a:off x="6106907" y="1061285"/>
            <a:ext cx="2537642" cy="461665"/>
          </a:xfrm>
          <a:prstGeom prst="rect">
            <a:avLst/>
          </a:prstGeom>
          <a:noFill/>
        </p:spPr>
        <p:txBody>
          <a:bodyPr wrap="square" rtlCol="0">
            <a:spAutoFit/>
          </a:bodyPr>
          <a:lstStyle/>
          <a:p>
            <a:pPr algn="ctr"/>
            <a:r>
              <a:rPr lang="en-US" sz="1200" b="1" dirty="0"/>
              <a:t>Early Warning </a:t>
            </a:r>
          </a:p>
          <a:p>
            <a:pPr algn="ctr"/>
            <a:r>
              <a:rPr lang="en-US" sz="1200" b="1" dirty="0"/>
              <a:t>Smoke Detector</a:t>
            </a:r>
          </a:p>
        </p:txBody>
      </p:sp>
      <p:sp>
        <p:nvSpPr>
          <p:cNvPr id="40" name="TextBox 39">
            <a:extLst>
              <a:ext uri="{FF2B5EF4-FFF2-40B4-BE49-F238E27FC236}">
                <a16:creationId xmlns:a16="http://schemas.microsoft.com/office/drawing/2014/main" id="{34F053F0-42D8-349D-41F7-6848906AF065}"/>
              </a:ext>
            </a:extLst>
          </p:cNvPr>
          <p:cNvSpPr txBox="1"/>
          <p:nvPr/>
        </p:nvSpPr>
        <p:spPr>
          <a:xfrm>
            <a:off x="3132316" y="4118522"/>
            <a:ext cx="2859398" cy="338554"/>
          </a:xfrm>
          <a:prstGeom prst="rect">
            <a:avLst/>
          </a:prstGeom>
          <a:noFill/>
        </p:spPr>
        <p:txBody>
          <a:bodyPr wrap="square" rtlCol="0">
            <a:spAutoFit/>
          </a:bodyPr>
          <a:lstStyle/>
          <a:p>
            <a:pPr algn="ctr"/>
            <a:r>
              <a:rPr lang="en-US" sz="1600" b="1" dirty="0"/>
              <a:t>www.safefiredetection.com</a:t>
            </a:r>
          </a:p>
        </p:txBody>
      </p:sp>
      <p:pic>
        <p:nvPicPr>
          <p:cNvPr id="3" name="Picture 2">
            <a:extLst>
              <a:ext uri="{FF2B5EF4-FFF2-40B4-BE49-F238E27FC236}">
                <a16:creationId xmlns:a16="http://schemas.microsoft.com/office/drawing/2014/main" id="{FFCEB3B3-AD71-CB70-AFF2-F84346033D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2883193"/>
            <a:ext cx="1827789" cy="507194"/>
          </a:xfrm>
          <a:prstGeom prst="rect">
            <a:avLst/>
          </a:prstGeom>
        </p:spPr>
      </p:pic>
      <p:pic>
        <p:nvPicPr>
          <p:cNvPr id="5" name="Picture 4">
            <a:extLst>
              <a:ext uri="{FF2B5EF4-FFF2-40B4-BE49-F238E27FC236}">
                <a16:creationId xmlns:a16="http://schemas.microsoft.com/office/drawing/2014/main" id="{DE52F6EF-C8A9-B4BF-7306-632A208D58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3106" y="2884954"/>
            <a:ext cx="1669345" cy="549198"/>
          </a:xfrm>
          <a:prstGeom prst="rect">
            <a:avLst/>
          </a:prstGeom>
        </p:spPr>
      </p:pic>
    </p:spTree>
    <p:extLst>
      <p:ext uri="{BB962C8B-B14F-4D97-AF65-F5344CB8AC3E}">
        <p14:creationId xmlns:p14="http://schemas.microsoft.com/office/powerpoint/2010/main" val="2783720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E92DBE-1AB2-C66A-9CB2-331B4048A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2782C30B-98EA-1CEB-98C2-A5ABF88BF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43442"/>
            <a:ext cx="9296400" cy="70296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11F41-E695-CE24-D332-CA219AD0E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1A7D2460-BA7F-1857-19BC-639386AA6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7787"/>
            <a:ext cx="8077200" cy="66224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FC8B1D-479A-8305-1D3C-9D23E1551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96482F1F-AFA3-2F94-914A-3D0676D66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764" y="533400"/>
            <a:ext cx="4175007" cy="1066800"/>
          </a:xfrm>
          <a:prstGeom prst="rect">
            <a:avLst/>
          </a:prstGeom>
        </p:spPr>
      </p:pic>
      <p:pic>
        <p:nvPicPr>
          <p:cNvPr id="6" name="Picture 5">
            <a:extLst>
              <a:ext uri="{FF2B5EF4-FFF2-40B4-BE49-F238E27FC236}">
                <a16:creationId xmlns:a16="http://schemas.microsoft.com/office/drawing/2014/main" id="{53D7BF4E-12D5-6074-4753-2A476FDD2E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61" y="2133600"/>
            <a:ext cx="8857939" cy="2133600"/>
          </a:xfrm>
          <a:prstGeom prst="rect">
            <a:avLst/>
          </a:prstGeom>
        </p:spPr>
      </p:pic>
      <p:pic>
        <p:nvPicPr>
          <p:cNvPr id="8" name="Picture 7">
            <a:extLst>
              <a:ext uri="{FF2B5EF4-FFF2-40B4-BE49-F238E27FC236}">
                <a16:creationId xmlns:a16="http://schemas.microsoft.com/office/drawing/2014/main" id="{96C414A1-8CFF-CE26-9D38-8E40BDC09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860" y="4724400"/>
            <a:ext cx="8744241" cy="838200"/>
          </a:xfrm>
          <a:prstGeom prst="rect">
            <a:avLst/>
          </a:prstGeom>
        </p:spPr>
      </p:pic>
      <p:sp>
        <p:nvSpPr>
          <p:cNvPr id="9" name="TextBox 8">
            <a:extLst>
              <a:ext uri="{FF2B5EF4-FFF2-40B4-BE49-F238E27FC236}">
                <a16:creationId xmlns:a16="http://schemas.microsoft.com/office/drawing/2014/main" id="{164EAF1D-458D-09D5-52C2-4B05CA355FA6}"/>
              </a:ext>
            </a:extLst>
          </p:cNvPr>
          <p:cNvSpPr txBox="1"/>
          <p:nvPr/>
        </p:nvSpPr>
        <p:spPr>
          <a:xfrm>
            <a:off x="2253745" y="1595735"/>
            <a:ext cx="4909055" cy="461665"/>
          </a:xfrm>
          <a:prstGeom prst="rect">
            <a:avLst/>
          </a:prstGeom>
          <a:noFill/>
        </p:spPr>
        <p:txBody>
          <a:bodyPr wrap="square" rtlCol="0">
            <a:spAutoFit/>
          </a:bodyPr>
          <a:lstStyle/>
          <a:p>
            <a:pPr algn="ctr"/>
            <a:r>
              <a:rPr lang="en-US" sz="2400" b="1" i="1" dirty="0"/>
              <a:t>Air Sampling Pipe and Fittings</a:t>
            </a:r>
          </a:p>
        </p:txBody>
      </p:sp>
    </p:spTree>
    <p:extLst>
      <p:ext uri="{BB962C8B-B14F-4D97-AF65-F5344CB8AC3E}">
        <p14:creationId xmlns:p14="http://schemas.microsoft.com/office/powerpoint/2010/main" val="67185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A4F92-44FF-2F2E-927E-B7DED9591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2116"/>
            <a:ext cx="9525000" cy="8186840"/>
          </a:xfrm>
          <a:prstGeom prst="rect">
            <a:avLst/>
          </a:prstGeom>
        </p:spPr>
      </p:pic>
      <p:sp>
        <p:nvSpPr>
          <p:cNvPr id="4" name="Rectangle 3">
            <a:extLst>
              <a:ext uri="{FF2B5EF4-FFF2-40B4-BE49-F238E27FC236}">
                <a16:creationId xmlns:a16="http://schemas.microsoft.com/office/drawing/2014/main" id="{D56CA1C1-EC6E-C74F-6C77-E43E4325CC91}"/>
              </a:ext>
            </a:extLst>
          </p:cNvPr>
          <p:cNvSpPr/>
          <p:nvPr/>
        </p:nvSpPr>
        <p:spPr>
          <a:xfrm>
            <a:off x="7239000" y="3124200"/>
            <a:ext cx="1524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51927E-5767-3961-A8A3-20A8B3A3667A}"/>
              </a:ext>
            </a:extLst>
          </p:cNvPr>
          <p:cNvSpPr txBox="1"/>
          <p:nvPr/>
        </p:nvSpPr>
        <p:spPr>
          <a:xfrm>
            <a:off x="6172200" y="3124200"/>
            <a:ext cx="2743200" cy="1200329"/>
          </a:xfrm>
          <a:prstGeom prst="rect">
            <a:avLst/>
          </a:prstGeom>
          <a:noFill/>
        </p:spPr>
        <p:txBody>
          <a:bodyPr wrap="square" rtlCol="0">
            <a:spAutoFit/>
          </a:bodyPr>
          <a:lstStyle/>
          <a:p>
            <a:pPr algn="ctr"/>
            <a:r>
              <a:rPr lang="en-US" b="1" dirty="0"/>
              <a:t>SIMPLY DIVIDE YOUR TOTAL SQ.FT. BY 2,500</a:t>
            </a:r>
          </a:p>
          <a:p>
            <a:pPr algn="ctr"/>
            <a:r>
              <a:rPr lang="en-US" b="1" dirty="0"/>
              <a:t>EQUALS THE NUMBER</a:t>
            </a:r>
            <a:br>
              <a:rPr lang="en-US" b="1" dirty="0"/>
            </a:br>
            <a:r>
              <a:rPr lang="en-US" b="1" dirty="0"/>
              <a:t>OF KITS YOU NEED</a:t>
            </a:r>
          </a:p>
        </p:txBody>
      </p:sp>
      <p:pic>
        <p:nvPicPr>
          <p:cNvPr id="6" name="Picture 5">
            <a:extLst>
              <a:ext uri="{FF2B5EF4-FFF2-40B4-BE49-F238E27FC236}">
                <a16:creationId xmlns:a16="http://schemas.microsoft.com/office/drawing/2014/main" id="{C9DF70F1-B573-B9B6-8AE1-FF5450E850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5884" y="5562599"/>
            <a:ext cx="857071" cy="857071"/>
          </a:xfrm>
          <a:prstGeom prst="rect">
            <a:avLst/>
          </a:prstGeom>
        </p:spPr>
      </p:pic>
    </p:spTree>
    <p:extLst>
      <p:ext uri="{BB962C8B-B14F-4D97-AF65-F5344CB8AC3E}">
        <p14:creationId xmlns:p14="http://schemas.microsoft.com/office/powerpoint/2010/main" val="414415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5EDDD1-B71B-4012-BE71-B16967CA510F}"/>
              </a:ext>
            </a:extLst>
          </p:cNvPr>
          <p:cNvSpPr txBox="1">
            <a:spLocks/>
          </p:cNvSpPr>
          <p:nvPr/>
        </p:nvSpPr>
        <p:spPr bwMode="auto">
          <a:xfrm>
            <a:off x="609600" y="255989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j-ea"/>
                <a:cs typeface="+mj-cs"/>
              </a:rPr>
              <a:t>8 Advanced Features</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444657"/>
            <a:ext cx="4267200" cy="2677656"/>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Early warning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prstClr val="black"/>
                </a:solidFill>
              </a:rPr>
              <a:t>Dual Technology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Up to 6 IP Color cameras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prstClr val="black"/>
                </a:solidFill>
              </a:rPr>
              <a:t>Cross Zoning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2" name="TextBox 11">
            <a:extLst>
              <a:ext uri="{FF2B5EF4-FFF2-40B4-BE49-F238E27FC236}">
                <a16:creationId xmlns:a16="http://schemas.microsoft.com/office/drawing/2014/main" id="{ACF92761-795B-501C-2E0C-6228ED83EEEE}"/>
              </a:ext>
            </a:extLst>
          </p:cNvPr>
          <p:cNvSpPr txBox="1"/>
          <p:nvPr/>
        </p:nvSpPr>
        <p:spPr>
          <a:xfrm>
            <a:off x="4526255" y="3444657"/>
            <a:ext cx="4267200"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prstClr val="black"/>
                </a:solidFill>
              </a:rPr>
              <a:t>Wired or Wireless HLI connectivity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prstClr val="black"/>
                </a:solidFill>
              </a:rPr>
              <a:t>Troubleshooting Videos</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a:p>
            <a:pPr marL="285750" indent="-28575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Full color touchscreen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3" name="Title 1">
            <a:extLst>
              <a:ext uri="{FF2B5EF4-FFF2-40B4-BE49-F238E27FC236}">
                <a16:creationId xmlns:a16="http://schemas.microsoft.com/office/drawing/2014/main" id="{854F886D-6AC3-5031-0F8B-EEBF1EAE52D9}"/>
              </a:ext>
            </a:extLst>
          </p:cNvPr>
          <p:cNvSpPr>
            <a:spLocks noGrp="1"/>
          </p:cNvSpPr>
          <p:nvPr>
            <p:ph type="title"/>
          </p:nvPr>
        </p:nvSpPr>
        <p:spPr>
          <a:xfrm>
            <a:off x="457200" y="2514600"/>
            <a:ext cx="6202655" cy="1143000"/>
          </a:xfrm>
        </p:spPr>
        <p:txBody>
          <a:bodyPr/>
          <a:lstStyle/>
          <a:p>
            <a:pPr algn="l"/>
            <a:r>
              <a:rPr lang="en-US" b="1" dirty="0"/>
              <a:t>Summary</a:t>
            </a:r>
          </a:p>
        </p:txBody>
      </p:sp>
      <p:sp>
        <p:nvSpPr>
          <p:cNvPr id="14" name="Title 1">
            <a:extLst>
              <a:ext uri="{FF2B5EF4-FFF2-40B4-BE49-F238E27FC236}">
                <a16:creationId xmlns:a16="http://schemas.microsoft.com/office/drawing/2014/main" id="{7B387719-F93B-2F01-1ECC-EE356A5B0FA1}"/>
              </a:ext>
            </a:extLst>
          </p:cNvPr>
          <p:cNvSpPr txBox="1">
            <a:spLocks/>
          </p:cNvSpPr>
          <p:nvPr/>
        </p:nvSpPr>
        <p:spPr bwMode="auto">
          <a:xfrm>
            <a:off x="0" y="6100732"/>
            <a:ext cx="9143999" cy="7572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i="1" dirty="0">
                <a:solidFill>
                  <a:srgbClr val="FF0000"/>
                </a:solidFill>
                <a:latin typeface="Calibri"/>
              </a:rPr>
              <a:t>We answer the phone</a:t>
            </a:r>
            <a:endParaRPr kumimoji="0" lang="en-US" sz="3200" b="0" i="1" u="none" strike="noStrike" kern="1200" cap="none" spc="0" normalizeH="0" baseline="0" noProof="0" dirty="0">
              <a:ln>
                <a:noFill/>
              </a:ln>
              <a:solidFill>
                <a:srgbClr val="FF0000"/>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B43B2B43-AFB0-633F-2982-FAC7E328D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1256078"/>
            <a:ext cx="5541889" cy="877522"/>
          </a:xfrm>
          <a:prstGeom prst="rect">
            <a:avLst/>
          </a:prstGeom>
        </p:spPr>
      </p:pic>
      <p:pic>
        <p:nvPicPr>
          <p:cNvPr id="7" name="Picture 6">
            <a:extLst>
              <a:ext uri="{FF2B5EF4-FFF2-40B4-BE49-F238E27FC236}">
                <a16:creationId xmlns:a16="http://schemas.microsoft.com/office/drawing/2014/main" id="{B36B5D7C-12B9-4D5D-2A1F-7FCB8C36D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Tree>
    <p:extLst>
      <p:ext uri="{BB962C8B-B14F-4D97-AF65-F5344CB8AC3E}">
        <p14:creationId xmlns:p14="http://schemas.microsoft.com/office/powerpoint/2010/main" val="3984346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5EDDD1-B71B-4012-BE71-B16967CA510F}"/>
              </a:ext>
            </a:extLst>
          </p:cNvPr>
          <p:cNvSpPr txBox="1">
            <a:spLocks/>
          </p:cNvSpPr>
          <p:nvPr/>
        </p:nvSpPr>
        <p:spPr bwMode="auto">
          <a:xfrm>
            <a:off x="609600" y="255989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j-ea"/>
                <a:cs typeface="+mj-cs"/>
              </a:rPr>
              <a:t>8 Advanced Features</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444657"/>
            <a:ext cx="4267200"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Arial" charset="0"/>
                <a:ea typeface="+mn-ea"/>
                <a:cs typeface="Arial" charset="0"/>
              </a:rPr>
              <a:t>Free</a:t>
            </a: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 Basic Design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srgbClr val="FF0000"/>
                </a:solidFill>
              </a:rPr>
              <a:t>Free</a:t>
            </a:r>
            <a:r>
              <a:rPr lang="en-US" sz="2800" dirty="0">
                <a:solidFill>
                  <a:prstClr val="black"/>
                </a:solidFill>
              </a:rPr>
              <a:t> Calculation</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srgbClr val="FF0000"/>
                </a:solidFill>
              </a:rPr>
              <a:t>Free</a:t>
            </a:r>
            <a:r>
              <a:rPr lang="en-US" sz="2800" dirty="0">
                <a:solidFill>
                  <a:prstClr val="black"/>
                </a:solidFill>
              </a:rPr>
              <a:t> Technical Training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srgbClr val="FF0000"/>
                </a:solidFill>
              </a:rPr>
              <a:t>Free</a:t>
            </a:r>
            <a:r>
              <a:rPr lang="en-US" sz="2800" dirty="0">
                <a:solidFill>
                  <a:prstClr val="black"/>
                </a:solidFill>
              </a:rPr>
              <a:t> Pipe Kit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3" name="Title 1">
            <a:extLst>
              <a:ext uri="{FF2B5EF4-FFF2-40B4-BE49-F238E27FC236}">
                <a16:creationId xmlns:a16="http://schemas.microsoft.com/office/drawing/2014/main" id="{854F886D-6AC3-5031-0F8B-EEBF1EAE52D9}"/>
              </a:ext>
            </a:extLst>
          </p:cNvPr>
          <p:cNvSpPr>
            <a:spLocks noGrp="1"/>
          </p:cNvSpPr>
          <p:nvPr>
            <p:ph type="title"/>
          </p:nvPr>
        </p:nvSpPr>
        <p:spPr>
          <a:xfrm>
            <a:off x="457200" y="2514600"/>
            <a:ext cx="6202655" cy="1143000"/>
          </a:xfrm>
        </p:spPr>
        <p:txBody>
          <a:bodyPr/>
          <a:lstStyle/>
          <a:p>
            <a:pPr algn="l"/>
            <a:r>
              <a:rPr lang="en-US" b="1" dirty="0"/>
              <a:t>Summary</a:t>
            </a:r>
          </a:p>
        </p:txBody>
      </p:sp>
      <p:sp>
        <p:nvSpPr>
          <p:cNvPr id="14" name="Title 1">
            <a:extLst>
              <a:ext uri="{FF2B5EF4-FFF2-40B4-BE49-F238E27FC236}">
                <a16:creationId xmlns:a16="http://schemas.microsoft.com/office/drawing/2014/main" id="{7B387719-F93B-2F01-1ECC-EE356A5B0FA1}"/>
              </a:ext>
            </a:extLst>
          </p:cNvPr>
          <p:cNvSpPr txBox="1">
            <a:spLocks/>
          </p:cNvSpPr>
          <p:nvPr/>
        </p:nvSpPr>
        <p:spPr bwMode="auto">
          <a:xfrm>
            <a:off x="0" y="6100732"/>
            <a:ext cx="9143999" cy="7572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i="1" dirty="0">
                <a:solidFill>
                  <a:srgbClr val="FF0000"/>
                </a:solidFill>
                <a:latin typeface="Calibri"/>
              </a:rPr>
              <a:t>We answer the phone</a:t>
            </a:r>
            <a:endParaRPr kumimoji="0" lang="en-US" sz="3200" b="0" i="1" u="none" strike="noStrike" kern="1200" cap="none" spc="0" normalizeH="0" baseline="0" noProof="0" dirty="0">
              <a:ln>
                <a:noFill/>
              </a:ln>
              <a:solidFill>
                <a:srgbClr val="FF0000"/>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B43B2B43-AFB0-633F-2982-FAC7E328D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1256078"/>
            <a:ext cx="5541889" cy="877522"/>
          </a:xfrm>
          <a:prstGeom prst="rect">
            <a:avLst/>
          </a:prstGeom>
        </p:spPr>
      </p:pic>
      <p:pic>
        <p:nvPicPr>
          <p:cNvPr id="7" name="Picture 6">
            <a:extLst>
              <a:ext uri="{FF2B5EF4-FFF2-40B4-BE49-F238E27FC236}">
                <a16:creationId xmlns:a16="http://schemas.microsoft.com/office/drawing/2014/main" id="{B36B5D7C-12B9-4D5D-2A1F-7FCB8C36D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Tree>
    <p:extLst>
      <p:ext uri="{BB962C8B-B14F-4D97-AF65-F5344CB8AC3E}">
        <p14:creationId xmlns:p14="http://schemas.microsoft.com/office/powerpoint/2010/main" val="4039265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1676400" y="1143000"/>
            <a:ext cx="6202655" cy="1143000"/>
          </a:xfrm>
        </p:spPr>
        <p:txBody>
          <a:bodyPr/>
          <a:lstStyle/>
          <a:p>
            <a:r>
              <a:rPr lang="en-US" dirty="0"/>
              <a:t>Family of Products</a:t>
            </a:r>
          </a:p>
        </p:txBody>
      </p:sp>
      <p:pic>
        <p:nvPicPr>
          <p:cNvPr id="5" name="Picture 4">
            <a:extLst>
              <a:ext uri="{FF2B5EF4-FFF2-40B4-BE49-F238E27FC236}">
                <a16:creationId xmlns:a16="http://schemas.microsoft.com/office/drawing/2014/main" id="{93D6BF77-2266-28A7-29B1-09E2FC64B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2" y="2590800"/>
            <a:ext cx="8495798" cy="3157730"/>
          </a:xfrm>
          <a:prstGeom prst="rect">
            <a:avLst/>
          </a:prstGeom>
        </p:spPr>
      </p:pic>
      <p:pic>
        <p:nvPicPr>
          <p:cNvPr id="7" name="Picture 6">
            <a:extLst>
              <a:ext uri="{FF2B5EF4-FFF2-40B4-BE49-F238E27FC236}">
                <a16:creationId xmlns:a16="http://schemas.microsoft.com/office/drawing/2014/main" id="{24842904-FDD1-E084-295D-C9CB87F4F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762000"/>
            <a:ext cx="3512910" cy="640080"/>
          </a:xfrm>
          <a:prstGeom prst="rect">
            <a:avLst/>
          </a:prstGeom>
        </p:spPr>
      </p:pic>
    </p:spTree>
    <p:extLst>
      <p:ext uri="{BB962C8B-B14F-4D97-AF65-F5344CB8AC3E}">
        <p14:creationId xmlns:p14="http://schemas.microsoft.com/office/powerpoint/2010/main" val="1927298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6CD9D45-A0A3-3C25-71C8-321996496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B4F23D97-B1AB-07B0-DD15-09AD55BC8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02" y="2692050"/>
            <a:ext cx="2100491" cy="679106"/>
          </a:xfrm>
          <a:prstGeom prst="rect">
            <a:avLst/>
          </a:prstGeom>
        </p:spPr>
      </p:pic>
      <p:sp>
        <p:nvSpPr>
          <p:cNvPr id="21" name="TextBox 20">
            <a:extLst>
              <a:ext uri="{FF2B5EF4-FFF2-40B4-BE49-F238E27FC236}">
                <a16:creationId xmlns:a16="http://schemas.microsoft.com/office/drawing/2014/main" id="{7EDCC387-3F76-77E1-8ED3-7AFD9BB7E97B}"/>
              </a:ext>
            </a:extLst>
          </p:cNvPr>
          <p:cNvSpPr txBox="1"/>
          <p:nvPr/>
        </p:nvSpPr>
        <p:spPr>
          <a:xfrm>
            <a:off x="413748" y="3390386"/>
            <a:ext cx="1998398" cy="461665"/>
          </a:xfrm>
          <a:prstGeom prst="rect">
            <a:avLst/>
          </a:prstGeom>
          <a:noFill/>
        </p:spPr>
        <p:txBody>
          <a:bodyPr wrap="square" rtlCol="0">
            <a:spAutoFit/>
          </a:bodyPr>
          <a:lstStyle/>
          <a:p>
            <a:pPr algn="ctr"/>
            <a:r>
              <a:rPr lang="en-US" sz="1200" b="1" dirty="0"/>
              <a:t>IR3 and UVIR Flame Detector</a:t>
            </a:r>
          </a:p>
        </p:txBody>
      </p:sp>
      <p:pic>
        <p:nvPicPr>
          <p:cNvPr id="22" name="Picture 21">
            <a:extLst>
              <a:ext uri="{FF2B5EF4-FFF2-40B4-BE49-F238E27FC236}">
                <a16:creationId xmlns:a16="http://schemas.microsoft.com/office/drawing/2014/main" id="{44B3F39B-DE57-3312-8FC0-B3DE49CF4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661" y="2110949"/>
            <a:ext cx="3507313" cy="2001290"/>
          </a:xfrm>
          <a:prstGeom prst="rect">
            <a:avLst/>
          </a:prstGeom>
        </p:spPr>
      </p:pic>
      <p:pic>
        <p:nvPicPr>
          <p:cNvPr id="23" name="Picture 22">
            <a:extLst>
              <a:ext uri="{FF2B5EF4-FFF2-40B4-BE49-F238E27FC236}">
                <a16:creationId xmlns:a16="http://schemas.microsoft.com/office/drawing/2014/main" id="{30302DF7-3B61-1E8D-DBA3-9C791E58E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2054" y="2804636"/>
            <a:ext cx="1798726" cy="589037"/>
          </a:xfrm>
          <a:prstGeom prst="rect">
            <a:avLst/>
          </a:prstGeom>
        </p:spPr>
      </p:pic>
      <p:sp>
        <p:nvSpPr>
          <p:cNvPr id="24" name="TextBox 23">
            <a:extLst>
              <a:ext uri="{FF2B5EF4-FFF2-40B4-BE49-F238E27FC236}">
                <a16:creationId xmlns:a16="http://schemas.microsoft.com/office/drawing/2014/main" id="{BB4CFC02-792D-36F5-9E97-4BCE85B04E8B}"/>
              </a:ext>
            </a:extLst>
          </p:cNvPr>
          <p:cNvSpPr txBox="1"/>
          <p:nvPr/>
        </p:nvSpPr>
        <p:spPr>
          <a:xfrm>
            <a:off x="6943634" y="3390386"/>
            <a:ext cx="1895566" cy="461665"/>
          </a:xfrm>
          <a:prstGeom prst="rect">
            <a:avLst/>
          </a:prstGeom>
          <a:noFill/>
        </p:spPr>
        <p:txBody>
          <a:bodyPr wrap="square" rtlCol="0">
            <a:spAutoFit/>
          </a:bodyPr>
          <a:lstStyle/>
          <a:p>
            <a:pPr algn="ctr"/>
            <a:r>
              <a:rPr lang="en-US" sz="1200" b="1" dirty="0"/>
              <a:t>Digital Linear Heat Detector</a:t>
            </a:r>
          </a:p>
        </p:txBody>
      </p:sp>
      <p:pic>
        <p:nvPicPr>
          <p:cNvPr id="25" name="Picture 24">
            <a:extLst>
              <a:ext uri="{FF2B5EF4-FFF2-40B4-BE49-F238E27FC236}">
                <a16:creationId xmlns:a16="http://schemas.microsoft.com/office/drawing/2014/main" id="{363B0523-FA9D-A9EA-5FAB-FA8648D727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712749"/>
            <a:ext cx="2471804" cy="260428"/>
          </a:xfrm>
          <a:prstGeom prst="rect">
            <a:avLst/>
          </a:prstGeom>
        </p:spPr>
      </p:pic>
      <p:sp>
        <p:nvSpPr>
          <p:cNvPr id="26" name="TextBox 25">
            <a:extLst>
              <a:ext uri="{FF2B5EF4-FFF2-40B4-BE49-F238E27FC236}">
                <a16:creationId xmlns:a16="http://schemas.microsoft.com/office/drawing/2014/main" id="{745A113E-52F8-BECB-AB6B-B4D5E62DE1E7}"/>
              </a:ext>
            </a:extLst>
          </p:cNvPr>
          <p:cNvSpPr txBox="1"/>
          <p:nvPr/>
        </p:nvSpPr>
        <p:spPr>
          <a:xfrm>
            <a:off x="967154" y="1056021"/>
            <a:ext cx="2203591" cy="461665"/>
          </a:xfrm>
          <a:prstGeom prst="rect">
            <a:avLst/>
          </a:prstGeom>
          <a:noFill/>
        </p:spPr>
        <p:txBody>
          <a:bodyPr wrap="square" rtlCol="0">
            <a:spAutoFit/>
          </a:bodyPr>
          <a:lstStyle/>
          <a:p>
            <a:pPr algn="ctr"/>
            <a:r>
              <a:rPr lang="en-US" sz="1200" b="1" dirty="0"/>
              <a:t>Very Early Warning</a:t>
            </a:r>
          </a:p>
          <a:p>
            <a:pPr algn="ctr"/>
            <a:r>
              <a:rPr lang="en-US" sz="1200" b="1" dirty="0"/>
              <a:t>Fire and Smoke Detector</a:t>
            </a:r>
          </a:p>
        </p:txBody>
      </p:sp>
      <p:sp>
        <p:nvSpPr>
          <p:cNvPr id="27" name="TextBox 26">
            <a:extLst>
              <a:ext uri="{FF2B5EF4-FFF2-40B4-BE49-F238E27FC236}">
                <a16:creationId xmlns:a16="http://schemas.microsoft.com/office/drawing/2014/main" id="{00336C22-A2D2-6985-05C1-9D4C1A7D4E0B}"/>
              </a:ext>
            </a:extLst>
          </p:cNvPr>
          <p:cNvSpPr txBox="1"/>
          <p:nvPr/>
        </p:nvSpPr>
        <p:spPr>
          <a:xfrm>
            <a:off x="667051" y="5547358"/>
            <a:ext cx="2743200" cy="461665"/>
          </a:xfrm>
          <a:prstGeom prst="rect">
            <a:avLst/>
          </a:prstGeom>
          <a:noFill/>
        </p:spPr>
        <p:txBody>
          <a:bodyPr wrap="square" rtlCol="0">
            <a:spAutoFit/>
          </a:bodyPr>
          <a:lstStyle/>
          <a:p>
            <a:pPr algn="ctr"/>
            <a:r>
              <a:rPr lang="en-US" sz="1200" b="1" dirty="0"/>
              <a:t>Air Sampling </a:t>
            </a:r>
          </a:p>
          <a:p>
            <a:pPr algn="ctr"/>
            <a:r>
              <a:rPr lang="en-US" sz="1200" b="1" dirty="0"/>
              <a:t>Pipe and Fittings</a:t>
            </a:r>
          </a:p>
        </p:txBody>
      </p:sp>
      <p:pic>
        <p:nvPicPr>
          <p:cNvPr id="28" name="Picture 27">
            <a:extLst>
              <a:ext uri="{FF2B5EF4-FFF2-40B4-BE49-F238E27FC236}">
                <a16:creationId xmlns:a16="http://schemas.microsoft.com/office/drawing/2014/main" id="{828C62FD-5024-4BFE-26D3-8FDDD29CB0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4205" y="5040163"/>
            <a:ext cx="2142995" cy="507195"/>
          </a:xfrm>
          <a:prstGeom prst="rect">
            <a:avLst/>
          </a:prstGeom>
        </p:spPr>
      </p:pic>
      <p:pic>
        <p:nvPicPr>
          <p:cNvPr id="29" name="Picture 28">
            <a:extLst>
              <a:ext uri="{FF2B5EF4-FFF2-40B4-BE49-F238E27FC236}">
                <a16:creationId xmlns:a16="http://schemas.microsoft.com/office/drawing/2014/main" id="{FAF7F055-4EAD-CA77-1511-A072DF782F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154" y="5074676"/>
            <a:ext cx="1984949" cy="507195"/>
          </a:xfrm>
          <a:prstGeom prst="rect">
            <a:avLst/>
          </a:prstGeom>
        </p:spPr>
      </p:pic>
      <p:sp>
        <p:nvSpPr>
          <p:cNvPr id="30" name="TextBox 29">
            <a:extLst>
              <a:ext uri="{FF2B5EF4-FFF2-40B4-BE49-F238E27FC236}">
                <a16:creationId xmlns:a16="http://schemas.microsoft.com/office/drawing/2014/main" id="{7051F9A6-4AD6-9CD0-A5CE-DA630626EBC2}"/>
              </a:ext>
            </a:extLst>
          </p:cNvPr>
          <p:cNvSpPr txBox="1"/>
          <p:nvPr/>
        </p:nvSpPr>
        <p:spPr>
          <a:xfrm>
            <a:off x="5969547" y="5547357"/>
            <a:ext cx="1882645" cy="461665"/>
          </a:xfrm>
          <a:prstGeom prst="rect">
            <a:avLst/>
          </a:prstGeom>
          <a:noFill/>
        </p:spPr>
        <p:txBody>
          <a:bodyPr wrap="square" rtlCol="0">
            <a:spAutoFit/>
          </a:bodyPr>
          <a:lstStyle/>
          <a:p>
            <a:pPr algn="ctr"/>
            <a:r>
              <a:rPr lang="en-US" sz="1200" b="1" dirty="0"/>
              <a:t>Linear Heat Detection</a:t>
            </a:r>
          </a:p>
          <a:p>
            <a:pPr algn="ctr"/>
            <a:r>
              <a:rPr lang="en-US" sz="1200" b="1" dirty="0"/>
              <a:t>Installation Supplies</a:t>
            </a:r>
          </a:p>
        </p:txBody>
      </p:sp>
      <p:pic>
        <p:nvPicPr>
          <p:cNvPr id="31" name="Picture 30">
            <a:extLst>
              <a:ext uri="{FF2B5EF4-FFF2-40B4-BE49-F238E27FC236}">
                <a16:creationId xmlns:a16="http://schemas.microsoft.com/office/drawing/2014/main" id="{0669EDF9-869D-938D-4194-2F63219DDD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5590" y="636548"/>
            <a:ext cx="1842930" cy="465909"/>
          </a:xfrm>
          <a:prstGeom prst="rect">
            <a:avLst/>
          </a:prstGeom>
        </p:spPr>
      </p:pic>
      <p:sp>
        <p:nvSpPr>
          <p:cNvPr id="32" name="TextBox 31">
            <a:extLst>
              <a:ext uri="{FF2B5EF4-FFF2-40B4-BE49-F238E27FC236}">
                <a16:creationId xmlns:a16="http://schemas.microsoft.com/office/drawing/2014/main" id="{D305EFDA-3F09-EE3F-81CD-F22F1B1D9953}"/>
              </a:ext>
            </a:extLst>
          </p:cNvPr>
          <p:cNvSpPr txBox="1"/>
          <p:nvPr/>
        </p:nvSpPr>
        <p:spPr>
          <a:xfrm>
            <a:off x="6106907" y="1061285"/>
            <a:ext cx="2537642" cy="461665"/>
          </a:xfrm>
          <a:prstGeom prst="rect">
            <a:avLst/>
          </a:prstGeom>
          <a:noFill/>
        </p:spPr>
        <p:txBody>
          <a:bodyPr wrap="square" rtlCol="0">
            <a:spAutoFit/>
          </a:bodyPr>
          <a:lstStyle/>
          <a:p>
            <a:pPr algn="ctr"/>
            <a:r>
              <a:rPr lang="en-US" sz="1200" b="1" dirty="0"/>
              <a:t>Early Warning </a:t>
            </a:r>
          </a:p>
          <a:p>
            <a:pPr algn="ctr"/>
            <a:r>
              <a:rPr lang="en-US" sz="1200" b="1" dirty="0"/>
              <a:t>Smoke Detector</a:t>
            </a:r>
          </a:p>
        </p:txBody>
      </p:sp>
      <p:sp>
        <p:nvSpPr>
          <p:cNvPr id="33" name="TextBox 32">
            <a:extLst>
              <a:ext uri="{FF2B5EF4-FFF2-40B4-BE49-F238E27FC236}">
                <a16:creationId xmlns:a16="http://schemas.microsoft.com/office/drawing/2014/main" id="{587D8078-7CBA-C7FA-3FCF-868453573AD9}"/>
              </a:ext>
            </a:extLst>
          </p:cNvPr>
          <p:cNvSpPr txBox="1"/>
          <p:nvPr/>
        </p:nvSpPr>
        <p:spPr>
          <a:xfrm>
            <a:off x="3132316" y="4118522"/>
            <a:ext cx="2859398" cy="338554"/>
          </a:xfrm>
          <a:prstGeom prst="rect">
            <a:avLst/>
          </a:prstGeom>
          <a:noFill/>
        </p:spPr>
        <p:txBody>
          <a:bodyPr wrap="square" rtlCol="0">
            <a:spAutoFit/>
          </a:bodyPr>
          <a:lstStyle/>
          <a:p>
            <a:pPr algn="ctr"/>
            <a:r>
              <a:rPr lang="en-US" sz="1600" b="1" dirty="0"/>
              <a:t>www.safefiredetection.com</a:t>
            </a:r>
          </a:p>
        </p:txBody>
      </p:sp>
    </p:spTree>
    <p:extLst>
      <p:ext uri="{BB962C8B-B14F-4D97-AF65-F5344CB8AC3E}">
        <p14:creationId xmlns:p14="http://schemas.microsoft.com/office/powerpoint/2010/main" val="212694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A9AEC-067B-786C-41B3-0E108A2547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7772400" y="1905000"/>
            <a:ext cx="862013" cy="3200400"/>
          </a:xfrm>
          <a:prstGeom prst="rect">
            <a:avLst/>
          </a:prstGeom>
          <a:noFill/>
        </p:spPr>
        <p:txBody>
          <a:bodyPr vert="vert">
            <a:spAutoFit/>
          </a:bodyPr>
          <a:lstStyle/>
          <a:p>
            <a:pPr fontAlgn="auto">
              <a:spcBef>
                <a:spcPts val="0"/>
              </a:spcBef>
              <a:spcAft>
                <a:spcPts val="0"/>
              </a:spcAft>
              <a:defRPr/>
            </a:pPr>
            <a:r>
              <a:rPr lang="en-US" sz="4400" b="1" dirty="0">
                <a:solidFill>
                  <a:schemeClr val="bg1">
                    <a:lumMod val="65000"/>
                  </a:schemeClr>
                </a:solidFill>
                <a:latin typeface="Arial" pitchFamily="34" charset="0"/>
                <a:cs typeface="Arial" pitchFamily="34" charset="0"/>
              </a:rPr>
              <a:t>Definition</a:t>
            </a:r>
          </a:p>
        </p:txBody>
      </p:sp>
      <p:pic>
        <p:nvPicPr>
          <p:cNvPr id="4099" name="Picture 4" descr="bookintelligent.png"/>
          <p:cNvPicPr>
            <a:picLocks noChangeAspect="1"/>
          </p:cNvPicPr>
          <p:nvPr/>
        </p:nvPicPr>
        <p:blipFill>
          <a:blip r:embed="rId4" cstate="print"/>
          <a:srcRect/>
          <a:stretch>
            <a:fillRect/>
          </a:stretch>
        </p:blipFill>
        <p:spPr bwMode="auto">
          <a:xfrm>
            <a:off x="0" y="0"/>
            <a:ext cx="8875713"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814ED6-26E6-2049-5967-C97B572A2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bject 3"/>
          <p:cNvSpPr/>
          <p:nvPr/>
        </p:nvSpPr>
        <p:spPr>
          <a:xfrm>
            <a:off x="0" y="0"/>
            <a:ext cx="4721038" cy="286616"/>
          </a:xfrm>
          <a:custGeom>
            <a:avLst/>
            <a:gdLst/>
            <a:ahLst/>
            <a:cxnLst/>
            <a:rect l="l" t="t" r="r" b="b"/>
            <a:pathLst>
              <a:path w="8025765" h="420370">
                <a:moveTo>
                  <a:pt x="8025149" y="419760"/>
                </a:moveTo>
                <a:lnTo>
                  <a:pt x="0" y="419760"/>
                </a:lnTo>
                <a:lnTo>
                  <a:pt x="0" y="0"/>
                </a:lnTo>
                <a:lnTo>
                  <a:pt x="8025149" y="0"/>
                </a:lnTo>
                <a:lnTo>
                  <a:pt x="8025149" y="419760"/>
                </a:lnTo>
                <a:close/>
              </a:path>
            </a:pathLst>
          </a:custGeom>
          <a:solidFill>
            <a:srgbClr val="00A859"/>
          </a:solidFill>
        </p:spPr>
        <p:txBody>
          <a:bodyPr wrap="square" lIns="0" tIns="0" rIns="0" bIns="0" rtlCol="0"/>
          <a:lstStyle/>
          <a:p>
            <a:endParaRPr/>
          </a:p>
        </p:txBody>
      </p:sp>
      <p:sp>
        <p:nvSpPr>
          <p:cNvPr id="5" name="object 5"/>
          <p:cNvSpPr/>
          <p:nvPr/>
        </p:nvSpPr>
        <p:spPr>
          <a:xfrm>
            <a:off x="0" y="6582208"/>
            <a:ext cx="4721038" cy="275792"/>
          </a:xfrm>
          <a:custGeom>
            <a:avLst/>
            <a:gdLst/>
            <a:ahLst/>
            <a:cxnLst/>
            <a:rect l="l" t="t" r="r" b="b"/>
            <a:pathLst>
              <a:path w="8025765" h="404495">
                <a:moveTo>
                  <a:pt x="0" y="404463"/>
                </a:moveTo>
                <a:lnTo>
                  <a:pt x="0" y="0"/>
                </a:lnTo>
                <a:lnTo>
                  <a:pt x="8025149" y="0"/>
                </a:lnTo>
                <a:lnTo>
                  <a:pt x="8025149" y="404463"/>
                </a:lnTo>
                <a:lnTo>
                  <a:pt x="0" y="404463"/>
                </a:lnTo>
                <a:close/>
              </a:path>
            </a:pathLst>
          </a:custGeom>
          <a:solidFill>
            <a:srgbClr val="00A859"/>
          </a:solidFill>
        </p:spPr>
        <p:txBody>
          <a:bodyPr wrap="square" lIns="0" tIns="0" rIns="0" bIns="0" rtlCol="0"/>
          <a:lstStyle/>
          <a:p>
            <a:endParaRPr/>
          </a:p>
        </p:txBody>
      </p:sp>
      <p:sp>
        <p:nvSpPr>
          <p:cNvPr id="19" name="object 19"/>
          <p:cNvSpPr/>
          <p:nvPr/>
        </p:nvSpPr>
        <p:spPr>
          <a:xfrm>
            <a:off x="4444716" y="0"/>
            <a:ext cx="4699373" cy="286616"/>
          </a:xfrm>
          <a:custGeom>
            <a:avLst/>
            <a:gdLst/>
            <a:ahLst/>
            <a:cxnLst/>
            <a:rect l="l" t="t" r="r" b="b"/>
            <a:pathLst>
              <a:path w="7988934" h="420370">
                <a:moveTo>
                  <a:pt x="0" y="0"/>
                </a:moveTo>
                <a:lnTo>
                  <a:pt x="7988781" y="0"/>
                </a:lnTo>
                <a:lnTo>
                  <a:pt x="7988781" y="419760"/>
                </a:lnTo>
                <a:lnTo>
                  <a:pt x="0" y="419760"/>
                </a:lnTo>
                <a:lnTo>
                  <a:pt x="0" y="0"/>
                </a:lnTo>
                <a:close/>
              </a:path>
            </a:pathLst>
          </a:custGeom>
          <a:solidFill>
            <a:srgbClr val="00A859"/>
          </a:solidFill>
        </p:spPr>
        <p:txBody>
          <a:bodyPr wrap="square" lIns="0" tIns="0" rIns="0" bIns="0" rtlCol="0"/>
          <a:lstStyle/>
          <a:p>
            <a:endParaRPr/>
          </a:p>
        </p:txBody>
      </p:sp>
      <p:sp>
        <p:nvSpPr>
          <p:cNvPr id="20" name="object 20"/>
          <p:cNvSpPr txBox="1"/>
          <p:nvPr/>
        </p:nvSpPr>
        <p:spPr>
          <a:xfrm>
            <a:off x="914400" y="2743200"/>
            <a:ext cx="1997262" cy="1648913"/>
          </a:xfrm>
          <a:prstGeom prst="rect">
            <a:avLst/>
          </a:prstGeom>
        </p:spPr>
        <p:txBody>
          <a:bodyPr vert="horz" wrap="square" lIns="0" tIns="50800" rIns="0" bIns="0" rtlCol="0">
            <a:spAutoFit/>
          </a:bodyPr>
          <a:lstStyle/>
          <a:p>
            <a:pPr marL="11509" marR="3175" indent="11113">
              <a:lnSpc>
                <a:spcPct val="84000"/>
              </a:lnSpc>
              <a:spcBef>
                <a:spcPts val="400"/>
              </a:spcBef>
            </a:pPr>
            <a:r>
              <a:rPr dirty="0">
                <a:solidFill>
                  <a:srgbClr val="00A859"/>
                </a:solidFill>
                <a:latin typeface="Arial Black"/>
                <a:cs typeface="Arial Black"/>
              </a:rPr>
              <a:t>THE NEXT </a:t>
            </a:r>
            <a:r>
              <a:rPr spc="3" dirty="0">
                <a:solidFill>
                  <a:srgbClr val="00A859"/>
                </a:solidFill>
                <a:latin typeface="Arial Black"/>
                <a:cs typeface="Arial Black"/>
              </a:rPr>
              <a:t> </a:t>
            </a:r>
            <a:r>
              <a:rPr spc="-13" dirty="0">
                <a:solidFill>
                  <a:srgbClr val="00A859"/>
                </a:solidFill>
                <a:latin typeface="Arial Black"/>
                <a:cs typeface="Arial Black"/>
              </a:rPr>
              <a:t>GENERATION </a:t>
            </a:r>
            <a:r>
              <a:rPr dirty="0">
                <a:solidFill>
                  <a:srgbClr val="00A859"/>
                </a:solidFill>
                <a:latin typeface="Arial Black"/>
                <a:cs typeface="Arial Black"/>
              </a:rPr>
              <a:t>IN </a:t>
            </a:r>
            <a:r>
              <a:rPr spc="3" dirty="0">
                <a:solidFill>
                  <a:srgbClr val="00A859"/>
                </a:solidFill>
                <a:latin typeface="Arial Black"/>
                <a:cs typeface="Arial Black"/>
              </a:rPr>
              <a:t> </a:t>
            </a:r>
            <a:r>
              <a:rPr spc="-25" dirty="0">
                <a:solidFill>
                  <a:srgbClr val="00A859"/>
                </a:solidFill>
                <a:latin typeface="Arial Black"/>
                <a:cs typeface="Arial Black"/>
              </a:rPr>
              <a:t>EARLY</a:t>
            </a:r>
            <a:r>
              <a:rPr spc="-41" dirty="0">
                <a:solidFill>
                  <a:srgbClr val="00A859"/>
                </a:solidFill>
                <a:latin typeface="Arial Black"/>
                <a:cs typeface="Arial Black"/>
              </a:rPr>
              <a:t> </a:t>
            </a:r>
            <a:r>
              <a:rPr dirty="0">
                <a:solidFill>
                  <a:srgbClr val="00A859"/>
                </a:solidFill>
                <a:latin typeface="Arial Black"/>
                <a:cs typeface="Arial Black"/>
              </a:rPr>
              <a:t>WARNING</a:t>
            </a:r>
            <a:endParaRPr dirty="0">
              <a:latin typeface="Arial Black"/>
              <a:cs typeface="Arial Black"/>
            </a:endParaRPr>
          </a:p>
          <a:p>
            <a:pPr marL="7938" marR="289719">
              <a:lnSpc>
                <a:spcPts val="1713"/>
              </a:lnSpc>
              <a:spcBef>
                <a:spcPts val="50"/>
              </a:spcBef>
            </a:pPr>
            <a:r>
              <a:rPr dirty="0">
                <a:solidFill>
                  <a:srgbClr val="00A859"/>
                </a:solidFill>
                <a:latin typeface="Arial Black"/>
                <a:cs typeface="Arial Black"/>
              </a:rPr>
              <a:t>FIRE</a:t>
            </a:r>
            <a:r>
              <a:rPr spc="-22" dirty="0">
                <a:solidFill>
                  <a:srgbClr val="00A859"/>
                </a:solidFill>
                <a:latin typeface="Arial Black"/>
                <a:cs typeface="Arial Black"/>
              </a:rPr>
              <a:t> </a:t>
            </a:r>
            <a:r>
              <a:rPr spc="3" dirty="0">
                <a:solidFill>
                  <a:srgbClr val="00A859"/>
                </a:solidFill>
                <a:latin typeface="Arial Black"/>
                <a:cs typeface="Arial Black"/>
              </a:rPr>
              <a:t>&amp;</a:t>
            </a:r>
            <a:r>
              <a:rPr spc="-19" dirty="0">
                <a:solidFill>
                  <a:srgbClr val="00A859"/>
                </a:solidFill>
                <a:latin typeface="Arial Black"/>
                <a:cs typeface="Arial Black"/>
              </a:rPr>
              <a:t> </a:t>
            </a:r>
            <a:r>
              <a:rPr dirty="0">
                <a:solidFill>
                  <a:srgbClr val="00A859"/>
                </a:solidFill>
                <a:latin typeface="Arial Black"/>
                <a:cs typeface="Arial Black"/>
              </a:rPr>
              <a:t>SMOKE </a:t>
            </a:r>
            <a:r>
              <a:rPr spc="-572" dirty="0">
                <a:solidFill>
                  <a:srgbClr val="00A859"/>
                </a:solidFill>
                <a:latin typeface="Arial Black"/>
                <a:cs typeface="Arial Black"/>
              </a:rPr>
              <a:t> </a:t>
            </a:r>
            <a:r>
              <a:rPr dirty="0">
                <a:solidFill>
                  <a:srgbClr val="00A859"/>
                </a:solidFill>
                <a:latin typeface="Arial Black"/>
                <a:cs typeface="Arial Black"/>
              </a:rPr>
              <a:t>DETECTION</a:t>
            </a:r>
            <a:endParaRPr dirty="0">
              <a:latin typeface="Arial Black"/>
              <a:cs typeface="Arial Black"/>
            </a:endParaRPr>
          </a:p>
        </p:txBody>
      </p:sp>
      <p:grpSp>
        <p:nvGrpSpPr>
          <p:cNvPr id="21" name="object 27"/>
          <p:cNvGrpSpPr/>
          <p:nvPr/>
        </p:nvGrpSpPr>
        <p:grpSpPr>
          <a:xfrm>
            <a:off x="6333741" y="3339184"/>
            <a:ext cx="2708556" cy="1559447"/>
            <a:chOff x="13038042" y="583421"/>
            <a:chExt cx="2381885" cy="1314450"/>
          </a:xfrm>
        </p:grpSpPr>
        <p:pic>
          <p:nvPicPr>
            <p:cNvPr id="28" name="object 28"/>
            <p:cNvPicPr/>
            <p:nvPr/>
          </p:nvPicPr>
          <p:blipFill>
            <a:blip r:embed="rId4" cstate="print"/>
            <a:stretch>
              <a:fillRect/>
            </a:stretch>
          </p:blipFill>
          <p:spPr>
            <a:xfrm>
              <a:off x="13079862" y="583421"/>
              <a:ext cx="2339568" cy="1314231"/>
            </a:xfrm>
            <a:prstGeom prst="rect">
              <a:avLst/>
            </a:prstGeom>
          </p:spPr>
        </p:pic>
        <p:pic>
          <p:nvPicPr>
            <p:cNvPr id="29" name="object 29"/>
            <p:cNvPicPr/>
            <p:nvPr/>
          </p:nvPicPr>
          <p:blipFill>
            <a:blip r:embed="rId5" cstate="print"/>
            <a:stretch>
              <a:fillRect/>
            </a:stretch>
          </p:blipFill>
          <p:spPr>
            <a:xfrm>
              <a:off x="13038042" y="592474"/>
              <a:ext cx="2302456" cy="1249576"/>
            </a:xfrm>
            <a:prstGeom prst="rect">
              <a:avLst/>
            </a:prstGeom>
          </p:spPr>
        </p:pic>
        <p:pic>
          <p:nvPicPr>
            <p:cNvPr id="30" name="object 30"/>
            <p:cNvPicPr/>
            <p:nvPr/>
          </p:nvPicPr>
          <p:blipFill>
            <a:blip r:embed="rId6" cstate="print"/>
            <a:stretch>
              <a:fillRect/>
            </a:stretch>
          </p:blipFill>
          <p:spPr>
            <a:xfrm>
              <a:off x="13159652" y="690896"/>
              <a:ext cx="2065159" cy="1064253"/>
            </a:xfrm>
            <a:prstGeom prst="rect">
              <a:avLst/>
            </a:prstGeom>
          </p:spPr>
        </p:pic>
      </p:grpSp>
      <p:sp>
        <p:nvSpPr>
          <p:cNvPr id="27" name="object 5"/>
          <p:cNvSpPr/>
          <p:nvPr/>
        </p:nvSpPr>
        <p:spPr>
          <a:xfrm>
            <a:off x="4422962" y="6582208"/>
            <a:ext cx="4721038" cy="275792"/>
          </a:xfrm>
          <a:custGeom>
            <a:avLst/>
            <a:gdLst/>
            <a:ahLst/>
            <a:cxnLst/>
            <a:rect l="l" t="t" r="r" b="b"/>
            <a:pathLst>
              <a:path w="8025765" h="404495">
                <a:moveTo>
                  <a:pt x="0" y="404463"/>
                </a:moveTo>
                <a:lnTo>
                  <a:pt x="0" y="0"/>
                </a:lnTo>
                <a:lnTo>
                  <a:pt x="8025149" y="0"/>
                </a:lnTo>
                <a:lnTo>
                  <a:pt x="8025149" y="404463"/>
                </a:lnTo>
                <a:lnTo>
                  <a:pt x="0" y="404463"/>
                </a:lnTo>
                <a:close/>
              </a:path>
            </a:pathLst>
          </a:custGeom>
          <a:solidFill>
            <a:srgbClr val="00A859"/>
          </a:solidFill>
        </p:spPr>
        <p:txBody>
          <a:bodyPr wrap="square" lIns="0" tIns="0" rIns="0" bIns="0" rtlCol="0"/>
          <a:lstStyle/>
          <a:p>
            <a:endParaRPr/>
          </a:p>
        </p:txBody>
      </p:sp>
      <p:sp>
        <p:nvSpPr>
          <p:cNvPr id="2" name="TextBox 1">
            <a:extLst>
              <a:ext uri="{FF2B5EF4-FFF2-40B4-BE49-F238E27FC236}">
                <a16:creationId xmlns:a16="http://schemas.microsoft.com/office/drawing/2014/main" id="{B3C6C5B8-9A2D-5ECC-A188-4781004C765B}"/>
              </a:ext>
            </a:extLst>
          </p:cNvPr>
          <p:cNvSpPr txBox="1"/>
          <p:nvPr/>
        </p:nvSpPr>
        <p:spPr>
          <a:xfrm>
            <a:off x="1027784" y="5690673"/>
            <a:ext cx="7239000" cy="369332"/>
          </a:xfrm>
          <a:prstGeom prst="rect">
            <a:avLst/>
          </a:prstGeom>
          <a:noFill/>
        </p:spPr>
        <p:txBody>
          <a:bodyPr wrap="square" rtlCol="0">
            <a:spAutoFit/>
          </a:bodyPr>
          <a:lstStyle/>
          <a:p>
            <a:r>
              <a:rPr lang="en-US" b="1" dirty="0"/>
              <a:t>The First and ONLY Dual Technology Early Warning Detector</a:t>
            </a:r>
          </a:p>
        </p:txBody>
      </p:sp>
      <p:sp>
        <p:nvSpPr>
          <p:cNvPr id="8" name="TextBox 7">
            <a:extLst>
              <a:ext uri="{FF2B5EF4-FFF2-40B4-BE49-F238E27FC236}">
                <a16:creationId xmlns:a16="http://schemas.microsoft.com/office/drawing/2014/main" id="{AD2D58D4-1475-D5A6-5788-36DCACC4E6E2}"/>
              </a:ext>
            </a:extLst>
          </p:cNvPr>
          <p:cNvSpPr txBox="1"/>
          <p:nvPr/>
        </p:nvSpPr>
        <p:spPr>
          <a:xfrm>
            <a:off x="1443003" y="6058154"/>
            <a:ext cx="6257993" cy="369332"/>
          </a:xfrm>
          <a:prstGeom prst="rect">
            <a:avLst/>
          </a:prstGeom>
          <a:noFill/>
        </p:spPr>
        <p:txBody>
          <a:bodyPr wrap="square" rtlCol="0">
            <a:spAutoFit/>
          </a:bodyPr>
          <a:lstStyle/>
          <a:p>
            <a:pPr algn="ctr"/>
            <a:r>
              <a:rPr lang="en-US" b="1" dirty="0"/>
              <a:t>True Intelligent Alarm Decision Making</a:t>
            </a:r>
          </a:p>
        </p:txBody>
      </p:sp>
      <p:sp>
        <p:nvSpPr>
          <p:cNvPr id="4" name="object 20">
            <a:extLst>
              <a:ext uri="{FF2B5EF4-FFF2-40B4-BE49-F238E27FC236}">
                <a16:creationId xmlns:a16="http://schemas.microsoft.com/office/drawing/2014/main" id="{2D8E8C1D-B53A-E5AB-5989-8FA9552185D8}"/>
              </a:ext>
            </a:extLst>
          </p:cNvPr>
          <p:cNvSpPr txBox="1"/>
          <p:nvPr/>
        </p:nvSpPr>
        <p:spPr>
          <a:xfrm>
            <a:off x="6333741" y="2216623"/>
            <a:ext cx="2414322" cy="752001"/>
          </a:xfrm>
          <a:prstGeom prst="rect">
            <a:avLst/>
          </a:prstGeom>
        </p:spPr>
        <p:txBody>
          <a:bodyPr vert="horz" wrap="square" lIns="0" tIns="50800" rIns="0" bIns="0" rtlCol="0">
            <a:spAutoFit/>
          </a:bodyPr>
          <a:lstStyle/>
          <a:p>
            <a:pPr marL="11509" marR="3175" indent="11113" algn="ctr">
              <a:lnSpc>
                <a:spcPct val="84000"/>
              </a:lnSpc>
              <a:spcBef>
                <a:spcPts val="400"/>
              </a:spcBef>
            </a:pPr>
            <a:r>
              <a:rPr lang="en-US" dirty="0">
                <a:solidFill>
                  <a:srgbClr val="00A859"/>
                </a:solidFill>
                <a:latin typeface="Arial Black"/>
                <a:cs typeface="Arial Black"/>
              </a:rPr>
              <a:t>Protects Up To 90,000 sq. ft from a single detector</a:t>
            </a:r>
            <a:endParaRPr dirty="0">
              <a:latin typeface="Arial Black"/>
              <a:cs typeface="Arial Black"/>
            </a:endParaRPr>
          </a:p>
        </p:txBody>
      </p:sp>
      <p:pic>
        <p:nvPicPr>
          <p:cNvPr id="11" name="Picture 10">
            <a:extLst>
              <a:ext uri="{FF2B5EF4-FFF2-40B4-BE49-F238E27FC236}">
                <a16:creationId xmlns:a16="http://schemas.microsoft.com/office/drawing/2014/main" id="{01CC6A08-2958-51FF-30EF-FA4D5F91AE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2296" y="430514"/>
            <a:ext cx="5541889" cy="877522"/>
          </a:xfrm>
          <a:prstGeom prst="rect">
            <a:avLst/>
          </a:prstGeom>
        </p:spPr>
      </p:pic>
      <p:pic>
        <p:nvPicPr>
          <p:cNvPr id="14" name="Picture 13">
            <a:extLst>
              <a:ext uri="{FF2B5EF4-FFF2-40B4-BE49-F238E27FC236}">
                <a16:creationId xmlns:a16="http://schemas.microsoft.com/office/drawing/2014/main" id="{C482D3B1-0FCC-EE1D-CA93-D88B829A3D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0400" y="1475293"/>
            <a:ext cx="2819400" cy="40873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 is Cirrus Hybrid">
            <a:hlinkClick r:id="" action="ppaction://media"/>
            <a:extLst>
              <a:ext uri="{FF2B5EF4-FFF2-40B4-BE49-F238E27FC236}">
                <a16:creationId xmlns:a16="http://schemas.microsoft.com/office/drawing/2014/main" id="{1AC34C51-1D9E-A376-3F68-457FE23A84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 y="857250"/>
            <a:ext cx="8906933" cy="5010150"/>
          </a:xfrm>
          <a:prstGeom prst="rect">
            <a:avLst/>
          </a:prstGeom>
        </p:spPr>
      </p:pic>
    </p:spTree>
    <p:extLst>
      <p:ext uri="{BB962C8B-B14F-4D97-AF65-F5344CB8AC3E}">
        <p14:creationId xmlns:p14="http://schemas.microsoft.com/office/powerpoint/2010/main" val="5073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8"/>
          <p:cNvSpPr txBox="1"/>
          <p:nvPr/>
        </p:nvSpPr>
        <p:spPr>
          <a:xfrm>
            <a:off x="8936123" y="6643496"/>
            <a:ext cx="98238" cy="208070"/>
          </a:xfrm>
          <a:prstGeom prst="rect">
            <a:avLst/>
          </a:prstGeom>
        </p:spPr>
        <p:txBody>
          <a:bodyPr vert="horz" wrap="square" lIns="0" tIns="7938" rIns="0" bIns="0" rtlCol="0">
            <a:spAutoFit/>
          </a:bodyPr>
          <a:lstStyle/>
          <a:p>
            <a:pPr marL="7938">
              <a:spcBef>
                <a:spcPts val="63"/>
              </a:spcBef>
            </a:pPr>
            <a:r>
              <a:rPr sz="1300" b="1" i="1" spc="-3" dirty="0">
                <a:solidFill>
                  <a:srgbClr val="FFFFFF"/>
                </a:solidFill>
                <a:latin typeface="Arial"/>
                <a:cs typeface="Arial"/>
              </a:rPr>
              <a:t>6</a:t>
            </a:r>
            <a:endParaRPr sz="1300" dirty="0">
              <a:latin typeface="Arial"/>
              <a:cs typeface="Arial"/>
            </a:endParaRPr>
          </a:p>
        </p:txBody>
      </p:sp>
      <p:pic>
        <p:nvPicPr>
          <p:cNvPr id="91" name="Picture 90">
            <a:extLst>
              <a:ext uri="{FF2B5EF4-FFF2-40B4-BE49-F238E27FC236}">
                <a16:creationId xmlns:a16="http://schemas.microsoft.com/office/drawing/2014/main" id="{FB07640F-AE68-A01E-B64B-DD3205A0B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2400"/>
            <a:ext cx="10287000" cy="71627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1981200" y="2209800"/>
            <a:ext cx="8229600" cy="1143000"/>
          </a:xfrm>
        </p:spPr>
        <p:txBody>
          <a:bodyPr/>
          <a:lstStyle/>
          <a:p>
            <a:r>
              <a:rPr lang="en-US" b="1" dirty="0"/>
              <a:t>Early Warning</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289280"/>
            <a:ext cx="51816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Early Warning Fire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Early Warning Smoke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Detect hours in advance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Prevent business interruption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BCA1E90C-3A2D-4A20-9B55-7B4C7A5DD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7" name="Picture 6">
            <a:extLst>
              <a:ext uri="{FF2B5EF4-FFF2-40B4-BE49-F238E27FC236}">
                <a16:creationId xmlns:a16="http://schemas.microsoft.com/office/drawing/2014/main" id="{99F09FF2-ED45-BDCE-6AEE-3E3E9A1D6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11" name="Title 1">
            <a:extLst>
              <a:ext uri="{FF2B5EF4-FFF2-40B4-BE49-F238E27FC236}">
                <a16:creationId xmlns:a16="http://schemas.microsoft.com/office/drawing/2014/main" id="{E60C891F-EF23-13E2-B7CD-F9CF65608C89}"/>
              </a:ext>
            </a:extLst>
          </p:cNvPr>
          <p:cNvSpPr txBox="1">
            <a:spLocks/>
          </p:cNvSpPr>
          <p:nvPr/>
        </p:nvSpPr>
        <p:spPr bwMode="auto">
          <a:xfrm>
            <a:off x="803548" y="1258522"/>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pic>
        <p:nvPicPr>
          <p:cNvPr id="6" name="Picture 5">
            <a:extLst>
              <a:ext uri="{FF2B5EF4-FFF2-40B4-BE49-F238E27FC236}">
                <a16:creationId xmlns:a16="http://schemas.microsoft.com/office/drawing/2014/main" id="{8C4E1D59-D66B-9361-B764-DFFE659F9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429000"/>
            <a:ext cx="2564491" cy="2678784"/>
          </a:xfrm>
          <a:prstGeom prst="rect">
            <a:avLst/>
          </a:prstGeom>
        </p:spPr>
      </p:pic>
    </p:spTree>
    <p:extLst>
      <p:ext uri="{BB962C8B-B14F-4D97-AF65-F5344CB8AC3E}">
        <p14:creationId xmlns:p14="http://schemas.microsoft.com/office/powerpoint/2010/main" val="335632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457200" y="2133600"/>
            <a:ext cx="6202655" cy="1143000"/>
          </a:xfrm>
        </p:spPr>
        <p:txBody>
          <a:bodyPr/>
          <a:lstStyle/>
          <a:p>
            <a:pPr algn="l"/>
            <a:r>
              <a:rPr lang="en-US" b="1" dirty="0"/>
              <a:t>Dual Technologies</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007816"/>
            <a:ext cx="53340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Cloud Chamber CCD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Optical SCD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Smart Signal: CFS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Widest range of detection possible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 False Alarms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B5A53F9A-EFD1-CF48-D190-84B2AE7D1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7" name="Picture 6">
            <a:extLst>
              <a:ext uri="{FF2B5EF4-FFF2-40B4-BE49-F238E27FC236}">
                <a16:creationId xmlns:a16="http://schemas.microsoft.com/office/drawing/2014/main" id="{95C56DCA-C1E6-B6EF-0C6E-85155D13D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11" name="Title 1">
            <a:extLst>
              <a:ext uri="{FF2B5EF4-FFF2-40B4-BE49-F238E27FC236}">
                <a16:creationId xmlns:a16="http://schemas.microsoft.com/office/drawing/2014/main" id="{4999E6FC-2EB4-6900-9C31-72D7E1BA0099}"/>
              </a:ext>
            </a:extLst>
          </p:cNvPr>
          <p:cNvSpPr txBox="1">
            <a:spLocks/>
          </p:cNvSpPr>
          <p:nvPr/>
        </p:nvSpPr>
        <p:spPr bwMode="auto">
          <a:xfrm>
            <a:off x="803548" y="1258522"/>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pic>
        <p:nvPicPr>
          <p:cNvPr id="5" name="Picture 4">
            <a:extLst>
              <a:ext uri="{FF2B5EF4-FFF2-40B4-BE49-F238E27FC236}">
                <a16:creationId xmlns:a16="http://schemas.microsoft.com/office/drawing/2014/main" id="{FBCA1B95-F74F-A9C7-CB2A-979F163D0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3765" y="3429000"/>
            <a:ext cx="2531927" cy="2531927"/>
          </a:xfrm>
          <a:prstGeom prst="rect">
            <a:avLst/>
          </a:prstGeom>
        </p:spPr>
      </p:pic>
      <p:pic>
        <p:nvPicPr>
          <p:cNvPr id="6" name="Picture 5">
            <a:extLst>
              <a:ext uri="{FF2B5EF4-FFF2-40B4-BE49-F238E27FC236}">
                <a16:creationId xmlns:a16="http://schemas.microsoft.com/office/drawing/2014/main" id="{75EF27BE-0CB7-73C9-40A8-23D055AD29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3429000"/>
            <a:ext cx="2564491" cy="2678784"/>
          </a:xfrm>
          <a:prstGeom prst="rect">
            <a:avLst/>
          </a:prstGeom>
        </p:spPr>
      </p:pic>
    </p:spTree>
    <p:extLst>
      <p:ext uri="{BB962C8B-B14F-4D97-AF65-F5344CB8AC3E}">
        <p14:creationId xmlns:p14="http://schemas.microsoft.com/office/powerpoint/2010/main" val="30104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457200" y="2438400"/>
            <a:ext cx="6202655" cy="1143000"/>
          </a:xfrm>
        </p:spPr>
        <p:txBody>
          <a:bodyPr/>
          <a:lstStyle/>
          <a:p>
            <a:pPr algn="l"/>
            <a:r>
              <a:rPr lang="en-US" b="1" dirty="0"/>
              <a:t>Cross Zoning</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505200"/>
            <a:ext cx="57150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Cross zone two technologies from one pipe</a:t>
            </a:r>
          </a:p>
          <a:p>
            <a:pPr marL="342900" indent="-342900">
              <a:buFont typeface="Arial" panose="020B0604020202020204" pitchFamily="34" charset="0"/>
              <a:buChar char="•"/>
            </a:pPr>
            <a:r>
              <a:rPr lang="en-US" sz="2400" dirty="0"/>
              <a:t>Cross zone two technologies from multiple pipes</a:t>
            </a:r>
          </a:p>
          <a:p>
            <a:pPr marL="342900" indent="-342900">
              <a:buFont typeface="Arial" panose="020B0604020202020204" pitchFamily="34" charset="0"/>
              <a:buChar char="•"/>
            </a:pPr>
            <a:r>
              <a:rPr lang="en-US" sz="2400" dirty="0"/>
              <a:t>Cross zone two detectors with cross zoned pipes</a:t>
            </a:r>
          </a:p>
          <a:p>
            <a:pPr marL="342900" indent="-342900">
              <a:buFont typeface="Arial" panose="020B0604020202020204" pitchFamily="34" charset="0"/>
              <a:buChar char="•"/>
            </a:pPr>
            <a:r>
              <a:rPr lang="en-US" sz="2400" dirty="0"/>
              <a:t>Safely discharge suppression system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9424CCE6-878F-6A3F-2E47-752DE6E7B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11" y="381000"/>
            <a:ext cx="5541889" cy="877522"/>
          </a:xfrm>
          <a:prstGeom prst="rect">
            <a:avLst/>
          </a:prstGeom>
        </p:spPr>
      </p:pic>
      <p:pic>
        <p:nvPicPr>
          <p:cNvPr id="7" name="Picture 6">
            <a:extLst>
              <a:ext uri="{FF2B5EF4-FFF2-40B4-BE49-F238E27FC236}">
                <a16:creationId xmlns:a16="http://schemas.microsoft.com/office/drawing/2014/main" id="{85B9B2B4-05A6-E535-40E0-63E5097152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16762"/>
            <a:ext cx="1878692" cy="2723555"/>
          </a:xfrm>
          <a:prstGeom prst="rect">
            <a:avLst/>
          </a:prstGeom>
        </p:spPr>
      </p:pic>
      <p:sp>
        <p:nvSpPr>
          <p:cNvPr id="12" name="Title 1">
            <a:extLst>
              <a:ext uri="{FF2B5EF4-FFF2-40B4-BE49-F238E27FC236}">
                <a16:creationId xmlns:a16="http://schemas.microsoft.com/office/drawing/2014/main" id="{F7E1DF4D-55B1-87B2-68C2-AD5BF5957D67}"/>
              </a:ext>
            </a:extLst>
          </p:cNvPr>
          <p:cNvSpPr txBox="1">
            <a:spLocks/>
          </p:cNvSpPr>
          <p:nvPr/>
        </p:nvSpPr>
        <p:spPr bwMode="auto">
          <a:xfrm>
            <a:off x="803548" y="1103678"/>
            <a:ext cx="5155291" cy="8775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t>8 Advanced Features</a:t>
            </a:r>
          </a:p>
        </p:txBody>
      </p:sp>
      <p:pic>
        <p:nvPicPr>
          <p:cNvPr id="4" name="Picture 3">
            <a:extLst>
              <a:ext uri="{FF2B5EF4-FFF2-40B4-BE49-F238E27FC236}">
                <a16:creationId xmlns:a16="http://schemas.microsoft.com/office/drawing/2014/main" id="{CAD1235A-3310-6F09-CBDE-490E7BD14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476" y="3426557"/>
            <a:ext cx="2628124" cy="2678784"/>
          </a:xfrm>
          <a:prstGeom prst="rect">
            <a:avLst/>
          </a:prstGeom>
        </p:spPr>
      </p:pic>
    </p:spTree>
    <p:extLst>
      <p:ext uri="{BB962C8B-B14F-4D97-AF65-F5344CB8AC3E}">
        <p14:creationId xmlns:p14="http://schemas.microsoft.com/office/powerpoint/2010/main" val="3367908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19937</TotalTime>
  <Words>2680</Words>
  <Application>Microsoft Office PowerPoint</Application>
  <PresentationFormat>On-screen Show (4:3)</PresentationFormat>
  <Paragraphs>219</Paragraphs>
  <Slides>27</Slides>
  <Notes>27</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Arial Black</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Early Warning</vt:lpstr>
      <vt:lpstr>Dual Technologies</vt:lpstr>
      <vt:lpstr>Cross Zoning</vt:lpstr>
      <vt:lpstr>Full Color Touchscreen</vt:lpstr>
      <vt:lpstr>Up to 6 Color IP Cameras</vt:lpstr>
      <vt:lpstr>Built-in Troubleshooting Videos</vt:lpstr>
      <vt:lpstr>Wired or Wireless HLI</vt:lpstr>
      <vt:lpstr>Individual Technologies</vt:lpstr>
      <vt:lpstr>PowerPoint Presentation</vt:lpstr>
      <vt:lpstr>Installations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Family of Products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dc:creator>
  <cp:lastModifiedBy>Alex Helms</cp:lastModifiedBy>
  <cp:revision>464</cp:revision>
  <cp:lastPrinted>2023-04-06T18:31:48Z</cp:lastPrinted>
  <dcterms:created xsi:type="dcterms:W3CDTF">2013-09-17T18:14:18Z</dcterms:created>
  <dcterms:modified xsi:type="dcterms:W3CDTF">2025-07-08T13:05:42Z</dcterms:modified>
</cp:coreProperties>
</file>