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9" r:id="rId2"/>
    <p:sldId id="442" r:id="rId3"/>
    <p:sldId id="406" r:id="rId4"/>
    <p:sldId id="257" r:id="rId5"/>
    <p:sldId id="465" r:id="rId6"/>
    <p:sldId id="444" r:id="rId7"/>
    <p:sldId id="466" r:id="rId8"/>
    <p:sldId id="467" r:id="rId9"/>
    <p:sldId id="468" r:id="rId10"/>
    <p:sldId id="469" r:id="rId11"/>
    <p:sldId id="470" r:id="rId12"/>
    <p:sldId id="435" r:id="rId13"/>
    <p:sldId id="434" r:id="rId14"/>
    <p:sldId id="436" r:id="rId15"/>
    <p:sldId id="464" r:id="rId16"/>
    <p:sldId id="473" r:id="rId17"/>
    <p:sldId id="474" r:id="rId18"/>
    <p:sldId id="437" r:id="rId19"/>
    <p:sldId id="463" r:id="rId20"/>
    <p:sldId id="472" r:id="rId21"/>
    <p:sldId id="471" r:id="rId22"/>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p:cViewPr varScale="1">
        <p:scale>
          <a:sx n="110" d="100"/>
          <a:sy n="110" d="100"/>
        </p:scale>
        <p:origin x="1680" y="78"/>
      </p:cViewPr>
      <p:guideLst>
        <p:guide orient="horz" pos="2160"/>
        <p:guide pos="2880"/>
      </p:guideLst>
    </p:cSldViewPr>
  </p:slideViewPr>
  <p:notesTextViewPr>
    <p:cViewPr>
      <p:scale>
        <a:sx n="100" d="100"/>
        <a:sy n="100" d="100"/>
      </p:scale>
      <p:origin x="0" y="0"/>
    </p:cViewPr>
  </p:notesTextViewPr>
  <p:notesViewPr>
    <p:cSldViewPr showGuide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2598B9D8-21B8-4A65-A2A8-633A65B7E02D}" type="datetimeFigureOut">
              <a:rPr lang="en-US" smtClean="0"/>
              <a:pPr/>
              <a:t>12/20/2024</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B3B25F2C-BA91-4A89-B9FE-DA25A19B721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09" userDrawn="1">
          <p15:clr>
            <a:srgbClr val="F26B43"/>
          </p15:clr>
        </p15:guide>
        <p15:guide id="2" pos="218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B25F2C-BA91-4A89-B9FE-DA25A19B7216}" type="slidenum">
              <a:rPr lang="en-US" smtClean="0"/>
              <a:pPr/>
              <a:t>1</a:t>
            </a:fld>
            <a:endParaRPr lang="en-US"/>
          </a:p>
        </p:txBody>
      </p:sp>
    </p:spTree>
    <p:extLst>
      <p:ext uri="{BB962C8B-B14F-4D97-AF65-F5344CB8AC3E}">
        <p14:creationId xmlns:p14="http://schemas.microsoft.com/office/powerpoint/2010/main" val="2304644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offers the earliest detection possible for both smoke and fire giving you hours of advance warning to address the problem at it’s earliest stage before it has a chance to propagate into a situation which could cause damage or even business interruption.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10</a:t>
            </a:fld>
            <a:endParaRPr lang="en-US"/>
          </a:p>
        </p:txBody>
      </p:sp>
    </p:spTree>
    <p:extLst>
      <p:ext uri="{BB962C8B-B14F-4D97-AF65-F5344CB8AC3E}">
        <p14:creationId xmlns:p14="http://schemas.microsoft.com/office/powerpoint/2010/main" val="2331921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offers the earliest detection possible for both smoke and fire giving you hours of advance warning to address the problem at it’s earliest stage before it has a chance to propagate into a situation which could cause damage or even business interruption.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11</a:t>
            </a:fld>
            <a:endParaRPr lang="en-US"/>
          </a:p>
        </p:txBody>
      </p:sp>
    </p:spTree>
    <p:extLst>
      <p:ext uri="{BB962C8B-B14F-4D97-AF65-F5344CB8AC3E}">
        <p14:creationId xmlns:p14="http://schemas.microsoft.com/office/powerpoint/2010/main" val="3860798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talk about installing a system, we need to understand the different parts of a early warning air sampling system. Here you will see the individual basic parts are labeled (review all parts with the audience). Of course systems can get much more complicated, but these are the basic parts of every system.</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12</a:t>
            </a:fld>
            <a:endParaRPr lang="en-US"/>
          </a:p>
        </p:txBody>
      </p:sp>
    </p:spTree>
    <p:extLst>
      <p:ext uri="{BB962C8B-B14F-4D97-AF65-F5344CB8AC3E}">
        <p14:creationId xmlns:p14="http://schemas.microsoft.com/office/powerpoint/2010/main" val="1329472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 is the only company that manufactures our own installation materials. The installation materials for the air sampling product line come under our product name RedPipe. </a:t>
            </a:r>
            <a:r>
              <a:rPr lang="en-US" dirty="0" err="1"/>
              <a:t>Redpipe</a:t>
            </a:r>
            <a:r>
              <a:rPr lang="en-US" dirty="0"/>
              <a:t> is the only UL listed pipe and fittings approved specifically for use with air sample smoke detection systems. And can be used on ANY air sampling system. </a:t>
            </a:r>
            <a:r>
              <a:rPr lang="en-US" dirty="0" err="1"/>
              <a:t>Blazermaster</a:t>
            </a:r>
            <a:r>
              <a:rPr lang="en-US" dirty="0"/>
              <a:t> is UL listed as a sprinkler pipe, not an air sampling pipe.</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13</a:t>
            </a:fld>
            <a:endParaRPr lang="en-US"/>
          </a:p>
        </p:txBody>
      </p:sp>
    </p:spTree>
    <p:extLst>
      <p:ext uri="{BB962C8B-B14F-4D97-AF65-F5344CB8AC3E}">
        <p14:creationId xmlns:p14="http://schemas.microsoft.com/office/powerpoint/2010/main" val="307797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a:t>
            </a:r>
            <a:r>
              <a:rPr lang="en-US" dirty="0" err="1"/>
              <a:t>Redpipe</a:t>
            </a:r>
            <a:r>
              <a:rPr lang="en-US" dirty="0"/>
              <a:t> being the only UL approved pipe and fittings specifically listed and approved for use with any air sampling detector, </a:t>
            </a:r>
            <a:r>
              <a:rPr lang="en-US" dirty="0" err="1"/>
              <a:t>Redpipe</a:t>
            </a:r>
            <a:r>
              <a:rPr lang="en-US" dirty="0"/>
              <a:t> is approved for plenum spaces and is preprinted with NFPA required text in both English and Spanish so pipe labels are no longer needed. RedPipe comes in both 7.5 and 15ft lengths allowing for freight or overnight shipments of the 7.5 foot lengths.</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14</a:t>
            </a:fld>
            <a:endParaRPr lang="en-US"/>
          </a:p>
        </p:txBody>
      </p:sp>
    </p:spTree>
    <p:extLst>
      <p:ext uri="{BB962C8B-B14F-4D97-AF65-F5344CB8AC3E}">
        <p14:creationId xmlns:p14="http://schemas.microsoft.com/office/powerpoint/2010/main" val="282937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B25F2C-BA91-4A89-B9FE-DA25A19B7216}" type="slidenum">
              <a:rPr lang="en-US" smtClean="0"/>
              <a:pPr/>
              <a:t>15</a:t>
            </a:fld>
            <a:endParaRPr lang="en-US"/>
          </a:p>
        </p:txBody>
      </p:sp>
    </p:spTree>
    <p:extLst>
      <p:ext uri="{BB962C8B-B14F-4D97-AF65-F5344CB8AC3E}">
        <p14:creationId xmlns:p14="http://schemas.microsoft.com/office/powerpoint/2010/main" val="1023556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B25F2C-BA91-4A89-B9FE-DA25A19B7216}" type="slidenum">
              <a:rPr lang="en-US" smtClean="0"/>
              <a:pPr/>
              <a:t>16</a:t>
            </a:fld>
            <a:endParaRPr lang="en-US"/>
          </a:p>
        </p:txBody>
      </p:sp>
    </p:spTree>
    <p:extLst>
      <p:ext uri="{BB962C8B-B14F-4D97-AF65-F5344CB8AC3E}">
        <p14:creationId xmlns:p14="http://schemas.microsoft.com/office/powerpoint/2010/main" val="1705244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B25F2C-BA91-4A89-B9FE-DA25A19B7216}" type="slidenum">
              <a:rPr lang="en-US" smtClean="0"/>
              <a:pPr/>
              <a:t>17</a:t>
            </a:fld>
            <a:endParaRPr lang="en-US"/>
          </a:p>
        </p:txBody>
      </p:sp>
    </p:spTree>
    <p:extLst>
      <p:ext uri="{BB962C8B-B14F-4D97-AF65-F5344CB8AC3E}">
        <p14:creationId xmlns:p14="http://schemas.microsoft.com/office/powerpoint/2010/main" val="2002125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complete line of RedPipe fittings and accessories are available in our RedPipe catalog available online or by request.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18</a:t>
            </a:fld>
            <a:endParaRPr lang="en-US"/>
          </a:p>
        </p:txBody>
      </p:sp>
    </p:spTree>
    <p:extLst>
      <p:ext uri="{BB962C8B-B14F-4D97-AF65-F5344CB8AC3E}">
        <p14:creationId xmlns:p14="http://schemas.microsoft.com/office/powerpoint/2010/main" val="3712048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B25F2C-BA91-4A89-B9FE-DA25A19B7216}" type="slidenum">
              <a:rPr lang="en-US" smtClean="0"/>
              <a:pPr/>
              <a:t>19</a:t>
            </a:fld>
            <a:endParaRPr lang="en-US"/>
          </a:p>
        </p:txBody>
      </p:sp>
    </p:spTree>
    <p:extLst>
      <p:ext uri="{BB962C8B-B14F-4D97-AF65-F5344CB8AC3E}">
        <p14:creationId xmlns:p14="http://schemas.microsoft.com/office/powerpoint/2010/main" val="411866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XXXXXXXXXXX. I am here to discuss air sampling smoke detection for Safe Fire Detection. Safe manufactures specialty detection products including air sampling smoke and fire </a:t>
            </a:r>
            <a:r>
              <a:rPr lang="en-US" dirty="0" err="1"/>
              <a:t>detectionand</a:t>
            </a:r>
            <a:r>
              <a:rPr lang="en-US" dirty="0"/>
              <a:t> , </a:t>
            </a:r>
            <a:r>
              <a:rPr lang="en-US" dirty="0" err="1"/>
              <a:t>Safecable</a:t>
            </a:r>
            <a:r>
              <a:rPr lang="en-US" dirty="0"/>
              <a:t> linear heat detection, safe flame </a:t>
            </a:r>
            <a:r>
              <a:rPr lang="en-US" dirty="0" err="1"/>
              <a:t>flame</a:t>
            </a:r>
            <a:r>
              <a:rPr lang="en-US" dirty="0"/>
              <a:t> detectors, </a:t>
            </a:r>
            <a:r>
              <a:rPr lang="en-US" dirty="0" err="1"/>
              <a:t>Redpipe</a:t>
            </a:r>
            <a:r>
              <a:rPr lang="en-US" dirty="0"/>
              <a:t> air sampling pipe and fittings finally redgear linear heat detection custom installation materials.</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2</a:t>
            </a:fld>
            <a:endParaRPr lang="en-US"/>
          </a:p>
        </p:txBody>
      </p:sp>
    </p:spTree>
    <p:extLst>
      <p:ext uri="{BB962C8B-B14F-4D97-AF65-F5344CB8AC3E}">
        <p14:creationId xmlns:p14="http://schemas.microsoft.com/office/powerpoint/2010/main" val="664288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XXXXXXXXXXX. I am here to discuss air sampling smoke detection for Safe Fire Detection. Safe manufactures specialty detection products including air sampling smoke and fire </a:t>
            </a:r>
            <a:r>
              <a:rPr lang="en-US" dirty="0" err="1"/>
              <a:t>detectionand</a:t>
            </a:r>
            <a:r>
              <a:rPr lang="en-US" dirty="0"/>
              <a:t> , </a:t>
            </a:r>
            <a:r>
              <a:rPr lang="en-US" dirty="0" err="1"/>
              <a:t>Safecable</a:t>
            </a:r>
            <a:r>
              <a:rPr lang="en-US" dirty="0"/>
              <a:t> linear heat detection, safe flame </a:t>
            </a:r>
            <a:r>
              <a:rPr lang="en-US" dirty="0" err="1"/>
              <a:t>flame</a:t>
            </a:r>
            <a:r>
              <a:rPr lang="en-US" dirty="0"/>
              <a:t> detectors, </a:t>
            </a:r>
            <a:r>
              <a:rPr lang="en-US" dirty="0" err="1"/>
              <a:t>Redpipe</a:t>
            </a:r>
            <a:r>
              <a:rPr lang="en-US" dirty="0"/>
              <a:t> air sampling pipe and fittings finally redgear linear heat detection custom installation materials.</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20</a:t>
            </a:fld>
            <a:endParaRPr lang="en-US"/>
          </a:p>
        </p:txBody>
      </p:sp>
    </p:spTree>
    <p:extLst>
      <p:ext uri="{BB962C8B-B14F-4D97-AF65-F5344CB8AC3E}">
        <p14:creationId xmlns:p14="http://schemas.microsoft.com/office/powerpoint/2010/main" val="4238952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B25F2C-BA91-4A89-B9FE-DA25A19B7216}" type="slidenum">
              <a:rPr lang="en-US" smtClean="0"/>
              <a:pPr/>
              <a:t>21</a:t>
            </a:fld>
            <a:endParaRPr lang="en-US"/>
          </a:p>
        </p:txBody>
      </p:sp>
    </p:spTree>
    <p:extLst>
      <p:ext uri="{BB962C8B-B14F-4D97-AF65-F5344CB8AC3E}">
        <p14:creationId xmlns:p14="http://schemas.microsoft.com/office/powerpoint/2010/main" val="2057676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5553">
              <a:defRPr/>
            </a:pPr>
            <a:r>
              <a:rPr lang="en-US" dirty="0"/>
              <a:t>Short version:</a:t>
            </a:r>
            <a:br>
              <a:rPr lang="en-US" dirty="0"/>
            </a:br>
            <a:r>
              <a:rPr lang="en-US" dirty="0"/>
              <a:t>What is air sampling? (pause) Air sampling smoke detectors use a powerful fan, located in the detector, to draw air back from the room where sample holes are located in the same place traditional smoke detectors would have been. This is called active smoke detection, along with a highly sensitive detector inside the unit to give you the earliest possible alarm.  (See long version below if needed) </a:t>
            </a:r>
            <a:br>
              <a:rPr lang="en-US" dirty="0"/>
            </a:br>
            <a:br>
              <a:rPr lang="en-US" dirty="0"/>
            </a:br>
            <a:r>
              <a:rPr lang="en-US" dirty="0"/>
              <a:t>Long version:</a:t>
            </a:r>
            <a:br>
              <a:rPr lang="en-US" dirty="0"/>
            </a:br>
            <a:r>
              <a:rPr lang="en-US" dirty="0"/>
              <a:t>Let’s start by taking a minute to learn what air sampling smoke detection is.  Traditionally smoke detection has been done by having a fire alarm panel on the wall, then conduit would come out of the top of the panel and run throughout the room, stopping and adding a junction box every 30x30 where you would mount a smoke detector. Then you would wait for smoke to find it’s way to the smoke detector to alarm. That is called passive smoke detection. Back in the 70’s, they found it was more efficient to create an active smoke detection system, so you didn’t have to wait for smoke to hopefully find it’s way to the smoke detector. That was the beginning of air sampling smoke detection. Now you have an air sampling smoke detector mounted to the wall, which has a fan in it that draws air back to the detector, through pipe, that is ran throughout the room, similar to how the old pipe was ran. But now you have no wire inside, and where each smoke detector use to be is now a sample hole. Now you don’t have to wait for smoke to rise to the smoke detector, as the fan is pulling air from each of the smoke detector locations back to the detector enclosure. Which has an </a:t>
            </a:r>
            <a:r>
              <a:rPr lang="en-US" dirty="0" err="1"/>
              <a:t>ultrasentive</a:t>
            </a:r>
            <a:r>
              <a:rPr lang="en-US" dirty="0"/>
              <a:t> sensor inside to </a:t>
            </a:r>
            <a:r>
              <a:rPr lang="en-US" dirty="0" err="1"/>
              <a:t>analyse</a:t>
            </a:r>
            <a:r>
              <a:rPr lang="en-US" dirty="0"/>
              <a:t> the air as it comes back, alarming much faster and at an earlier level than conventional smoke detectors. </a:t>
            </a:r>
          </a:p>
          <a:p>
            <a:endParaRPr lang="en-US" dirty="0"/>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3</a:t>
            </a:fld>
            <a:endParaRPr lang="en-US"/>
          </a:p>
        </p:txBody>
      </p:sp>
    </p:spTree>
    <p:extLst>
      <p:ext uri="{BB962C8B-B14F-4D97-AF65-F5344CB8AC3E}">
        <p14:creationId xmlns:p14="http://schemas.microsoft.com/office/powerpoint/2010/main" val="350648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04452" name="Slide Number Placeholder 3"/>
          <p:cNvSpPr>
            <a:spLocks noGrp="1"/>
          </p:cNvSpPr>
          <p:nvPr>
            <p:ph type="sldNum" sz="quarter" idx="5"/>
          </p:nvPr>
        </p:nvSpPr>
        <p:spPr bwMode="auto">
          <a:noFill/>
          <a:ln>
            <a:miter lim="800000"/>
            <a:headEnd/>
            <a:tailEnd/>
          </a:ln>
        </p:spPr>
        <p:txBody>
          <a:bodyPr/>
          <a:lstStyle/>
          <a:p>
            <a:pPr defTabSz="923310"/>
            <a:fld id="{05E5F91A-69B5-47D0-9E08-00294812C57A}" type="slidenum">
              <a:rPr lang="en-US"/>
              <a:pPr defTabSz="92331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B25F2C-BA91-4A89-B9FE-DA25A19B7216}" type="slidenum">
              <a:rPr lang="en-US" smtClean="0"/>
              <a:pPr/>
              <a:t>5</a:t>
            </a:fld>
            <a:endParaRPr lang="en-US"/>
          </a:p>
        </p:txBody>
      </p:sp>
    </p:spTree>
    <p:extLst>
      <p:ext uri="{BB962C8B-B14F-4D97-AF65-F5344CB8AC3E}">
        <p14:creationId xmlns:p14="http://schemas.microsoft.com/office/powerpoint/2010/main" val="3767960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offers the earliest detection possible for both smoke and fire giving you hours of advance warning to address the problem at it’s earliest stage before it has a chance to propagate into a situation which could cause damage or even business interruption.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6</a:t>
            </a:fld>
            <a:endParaRPr lang="en-US"/>
          </a:p>
        </p:txBody>
      </p:sp>
    </p:spTree>
    <p:extLst>
      <p:ext uri="{BB962C8B-B14F-4D97-AF65-F5344CB8AC3E}">
        <p14:creationId xmlns:p14="http://schemas.microsoft.com/office/powerpoint/2010/main" val="70055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offers the earliest detection possible for both smoke and fire giving you hours of advance warning to address the problem at it’s earliest stage before it has a chance to propagate into a situation which could cause damage or even business interruption.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7</a:t>
            </a:fld>
            <a:endParaRPr lang="en-US"/>
          </a:p>
        </p:txBody>
      </p:sp>
    </p:spTree>
    <p:extLst>
      <p:ext uri="{BB962C8B-B14F-4D97-AF65-F5344CB8AC3E}">
        <p14:creationId xmlns:p14="http://schemas.microsoft.com/office/powerpoint/2010/main" val="114224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offers the earliest detection possible for both smoke and fire giving you hours of advance warning to address the problem at it’s earliest stage before it has a chance to propagate into a situation which could cause damage or even business interruption.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8</a:t>
            </a:fld>
            <a:endParaRPr lang="en-US"/>
          </a:p>
        </p:txBody>
      </p:sp>
    </p:spTree>
    <p:extLst>
      <p:ext uri="{BB962C8B-B14F-4D97-AF65-F5344CB8AC3E}">
        <p14:creationId xmlns:p14="http://schemas.microsoft.com/office/powerpoint/2010/main" val="6451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offers the earliest detection possible for both smoke and fire giving you hours of advance warning to address the problem at it’s earliest stage before it has a chance to propagate into a situation which could cause damage or even business interruption. </a:t>
            </a:r>
          </a:p>
        </p:txBody>
      </p:sp>
      <p:sp>
        <p:nvSpPr>
          <p:cNvPr id="4" name="Slide Number Placeholder 3"/>
          <p:cNvSpPr>
            <a:spLocks noGrp="1"/>
          </p:cNvSpPr>
          <p:nvPr>
            <p:ph type="sldNum" sz="quarter" idx="5"/>
          </p:nvPr>
        </p:nvSpPr>
        <p:spPr/>
        <p:txBody>
          <a:bodyPr/>
          <a:lstStyle/>
          <a:p>
            <a:pPr>
              <a:defRPr/>
            </a:pPr>
            <a:fld id="{D1FB08C0-5C05-4155-9BBC-11DE02CCDA0B}" type="slidenum">
              <a:rPr lang="en-US" smtClean="0"/>
              <a:pPr>
                <a:defRPr/>
              </a:pPr>
              <a:t>9</a:t>
            </a:fld>
            <a:endParaRPr lang="en-US"/>
          </a:p>
        </p:txBody>
      </p:sp>
    </p:spTree>
    <p:extLst>
      <p:ext uri="{BB962C8B-B14F-4D97-AF65-F5344CB8AC3E}">
        <p14:creationId xmlns:p14="http://schemas.microsoft.com/office/powerpoint/2010/main" val="414617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47A419-FB46-4CD9-B8AA-A617EA62CB0E}"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A644F-5FEB-4309-8382-5EC47F50FF1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7A419-FB46-4CD9-B8AA-A617EA62CB0E}"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A644F-5FEB-4309-8382-5EC47F50FF1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7A419-FB46-4CD9-B8AA-A617EA62CB0E}"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A644F-5FEB-4309-8382-5EC47F50FF1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7A419-FB46-4CD9-B8AA-A617EA62CB0E}"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A644F-5FEB-4309-8382-5EC47F50FF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47A419-FB46-4CD9-B8AA-A617EA62CB0E}"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A644F-5FEB-4309-8382-5EC47F50FF1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47A419-FB46-4CD9-B8AA-A617EA62CB0E}"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A644F-5FEB-4309-8382-5EC47F50FF1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47A419-FB46-4CD9-B8AA-A617EA62CB0E}"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5A644F-5FEB-4309-8382-5EC47F50FF1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47A419-FB46-4CD9-B8AA-A617EA62CB0E}"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5A644F-5FEB-4309-8382-5EC47F50FF1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7A419-FB46-4CD9-B8AA-A617EA62CB0E}"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5A644F-5FEB-4309-8382-5EC47F50FF1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47A419-FB46-4CD9-B8AA-A617EA62CB0E}"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A644F-5FEB-4309-8382-5EC47F50FF1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47A419-FB46-4CD9-B8AA-A617EA62CB0E}"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A644F-5FEB-4309-8382-5EC47F50FF1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7A419-FB46-4CD9-B8AA-A617EA62CB0E}" type="datetimeFigureOut">
              <a:rPr lang="en-US" smtClean="0"/>
              <a:pPr/>
              <a:t>12/20/2024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A644F-5FEB-4309-8382-5EC47F50FF1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fe Fire Generic Company Logo.png"/>
          <p:cNvPicPr>
            <a:picLocks noChangeAspect="1"/>
          </p:cNvPicPr>
          <p:nvPr/>
        </p:nvPicPr>
        <p:blipFill>
          <a:blip r:embed="rId3"/>
          <a:stretch>
            <a:fillRect/>
          </a:stretch>
        </p:blipFill>
        <p:spPr>
          <a:xfrm>
            <a:off x="330312" y="1089166"/>
            <a:ext cx="8483377" cy="4679668"/>
          </a:xfrm>
          <a:prstGeom prst="rect">
            <a:avLst/>
          </a:prstGeom>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3F4AF4-99A9-86AC-26D6-C5717E60F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762000" y="2032694"/>
            <a:ext cx="8229600" cy="1143000"/>
          </a:xfrm>
        </p:spPr>
        <p:txBody>
          <a:bodyPr/>
          <a:lstStyle/>
          <a:p>
            <a:r>
              <a:rPr lang="en-US" b="1" dirty="0"/>
              <a:t>Distance locating</a:t>
            </a:r>
          </a:p>
        </p:txBody>
      </p:sp>
      <p:sp>
        <p:nvSpPr>
          <p:cNvPr id="10" name="TextBox 9">
            <a:extLst>
              <a:ext uri="{FF2B5EF4-FFF2-40B4-BE49-F238E27FC236}">
                <a16:creationId xmlns:a16="http://schemas.microsoft.com/office/drawing/2014/main" id="{58D56F0A-C41C-A39F-1698-2B93660EA0C9}"/>
              </a:ext>
            </a:extLst>
          </p:cNvPr>
          <p:cNvSpPr txBox="1"/>
          <p:nvPr/>
        </p:nvSpPr>
        <p:spPr>
          <a:xfrm>
            <a:off x="381000" y="3200408"/>
            <a:ext cx="51816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1 or 2 zone detection</a:t>
            </a:r>
          </a:p>
          <a:p>
            <a:pPr marL="285750" indent="-285750">
              <a:buFont typeface="Arial" panose="020B0604020202020204" pitchFamily="34" charset="0"/>
              <a:buChar char="•"/>
            </a:pPr>
            <a:r>
              <a:rPr lang="en-US" sz="2400" dirty="0"/>
              <a:t>Cross zoning configuration</a:t>
            </a:r>
          </a:p>
          <a:p>
            <a:pPr marL="285750" indent="-285750">
              <a:buFont typeface="Arial" panose="020B0604020202020204" pitchFamily="34" charset="0"/>
              <a:buChar char="•"/>
            </a:pPr>
            <a:r>
              <a:rPr lang="en-US" sz="2400" dirty="0"/>
              <a:t>Find the location of the fire</a:t>
            </a:r>
          </a:p>
          <a:p>
            <a:pPr marL="285750" indent="-285750">
              <a:buFont typeface="Arial" panose="020B0604020202020204" pitchFamily="34" charset="0"/>
              <a:buChar char="•"/>
            </a:pPr>
            <a:r>
              <a:rPr lang="en-US" sz="2400" dirty="0"/>
              <a:t>Class A or Class B</a:t>
            </a:r>
          </a:p>
          <a:p>
            <a:pPr marL="285750" indent="-285750">
              <a:buFont typeface="Arial" panose="020B0604020202020204" pitchFamily="34" charset="0"/>
              <a:buChar char="•"/>
            </a:pPr>
            <a:endParaRPr lang="en-US" sz="2400" dirty="0"/>
          </a:p>
        </p:txBody>
      </p:sp>
      <p:pic>
        <p:nvPicPr>
          <p:cNvPr id="3" name="Picture 2" descr="SafeCable Logo.jpg">
            <a:extLst>
              <a:ext uri="{FF2B5EF4-FFF2-40B4-BE49-F238E27FC236}">
                <a16:creationId xmlns:a16="http://schemas.microsoft.com/office/drawing/2014/main" id="{C31CEE1B-06AA-F445-0E5B-AC5C7E974A7B}"/>
              </a:ext>
            </a:extLst>
          </p:cNvPr>
          <p:cNvPicPr>
            <a:picLocks noChangeAspect="1"/>
          </p:cNvPicPr>
          <p:nvPr/>
        </p:nvPicPr>
        <p:blipFill>
          <a:blip r:embed="rId4"/>
          <a:stretch>
            <a:fillRect/>
          </a:stretch>
        </p:blipFill>
        <p:spPr>
          <a:xfrm>
            <a:off x="1071333" y="323347"/>
            <a:ext cx="3527578" cy="1155192"/>
          </a:xfrm>
          <a:prstGeom prst="rect">
            <a:avLst/>
          </a:prstGeom>
          <a:effectLst/>
        </p:spPr>
      </p:pic>
      <p:pic>
        <p:nvPicPr>
          <p:cNvPr id="9" name="Picture 8">
            <a:extLst>
              <a:ext uri="{FF2B5EF4-FFF2-40B4-BE49-F238E27FC236}">
                <a16:creationId xmlns:a16="http://schemas.microsoft.com/office/drawing/2014/main" id="{8C4A4EDA-AA17-8D6C-400B-059B6251C6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6298" y="659431"/>
            <a:ext cx="1918756" cy="5342835"/>
          </a:xfrm>
          <a:prstGeom prst="rect">
            <a:avLst/>
          </a:prstGeom>
        </p:spPr>
      </p:pic>
      <p:pic>
        <p:nvPicPr>
          <p:cNvPr id="11" name="Picture 10">
            <a:extLst>
              <a:ext uri="{FF2B5EF4-FFF2-40B4-BE49-F238E27FC236}">
                <a16:creationId xmlns:a16="http://schemas.microsoft.com/office/drawing/2014/main" id="{354B97CA-C7EA-8D9A-8D12-054D313128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7318" y="3175694"/>
            <a:ext cx="1989627" cy="2609808"/>
          </a:xfrm>
          <a:prstGeom prst="rect">
            <a:avLst/>
          </a:prstGeom>
        </p:spPr>
      </p:pic>
    </p:spTree>
    <p:extLst>
      <p:ext uri="{BB962C8B-B14F-4D97-AF65-F5344CB8AC3E}">
        <p14:creationId xmlns:p14="http://schemas.microsoft.com/office/powerpoint/2010/main" val="938203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5740D-5E01-5B2C-14D6-E80E88501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352168" y="228600"/>
            <a:ext cx="8229600" cy="1143000"/>
          </a:xfrm>
        </p:spPr>
        <p:txBody>
          <a:bodyPr/>
          <a:lstStyle/>
          <a:p>
            <a:r>
              <a:rPr lang="en-US" b="1" dirty="0"/>
              <a:t>Applications</a:t>
            </a:r>
          </a:p>
        </p:txBody>
      </p:sp>
      <p:pic>
        <p:nvPicPr>
          <p:cNvPr id="8" name="Picture 7" descr="SafeCable Small Logo for slide 11.jpg">
            <a:extLst>
              <a:ext uri="{FF2B5EF4-FFF2-40B4-BE49-F238E27FC236}">
                <a16:creationId xmlns:a16="http://schemas.microsoft.com/office/drawing/2014/main" id="{2EBE82C3-C352-24E5-17D7-8ACE561AE7EA}"/>
              </a:ext>
            </a:extLst>
          </p:cNvPr>
          <p:cNvPicPr>
            <a:picLocks noChangeAspect="1"/>
          </p:cNvPicPr>
          <p:nvPr/>
        </p:nvPicPr>
        <p:blipFill>
          <a:blip r:embed="rId4"/>
          <a:stretch>
            <a:fillRect/>
          </a:stretch>
        </p:blipFill>
        <p:spPr>
          <a:xfrm>
            <a:off x="117003" y="1575816"/>
            <a:ext cx="8699929" cy="5053584"/>
          </a:xfrm>
          <a:prstGeom prst="rect">
            <a:avLst/>
          </a:prstGeom>
        </p:spPr>
      </p:pic>
    </p:spTree>
    <p:extLst>
      <p:ext uri="{BB962C8B-B14F-4D97-AF65-F5344CB8AC3E}">
        <p14:creationId xmlns:p14="http://schemas.microsoft.com/office/powerpoint/2010/main" val="4286323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4EC54-989C-CEBF-6033-E84134417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pic>
        <p:nvPicPr>
          <p:cNvPr id="4" name="Picture 3">
            <a:extLst>
              <a:ext uri="{FF2B5EF4-FFF2-40B4-BE49-F238E27FC236}">
                <a16:creationId xmlns:a16="http://schemas.microsoft.com/office/drawing/2014/main" id="{F2763A1C-99F2-1499-AD52-485074FC1D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721" y="639924"/>
            <a:ext cx="7896558" cy="557815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36963-AD76-683C-CAD7-5BC4F42975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pic>
        <p:nvPicPr>
          <p:cNvPr id="4" name="Picture 3">
            <a:extLst>
              <a:ext uri="{FF2B5EF4-FFF2-40B4-BE49-F238E27FC236}">
                <a16:creationId xmlns:a16="http://schemas.microsoft.com/office/drawing/2014/main" id="{3BB0CDCC-33A0-3DEC-9CB8-B75B8C0890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4639" y="0"/>
            <a:ext cx="5074722"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25B73-762D-B66B-DDAC-E31DD9FE74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graphicFrame>
        <p:nvGraphicFramePr>
          <p:cNvPr id="4" name="Object 3">
            <a:extLst>
              <a:ext uri="{FF2B5EF4-FFF2-40B4-BE49-F238E27FC236}">
                <a16:creationId xmlns:a16="http://schemas.microsoft.com/office/drawing/2014/main" id="{46F551FE-4428-C155-EF7C-B6BD33E0EF94}"/>
              </a:ext>
            </a:extLst>
          </p:cNvPr>
          <p:cNvGraphicFramePr>
            <a:graphicFrameLocks noChangeAspect="1"/>
          </p:cNvGraphicFramePr>
          <p:nvPr>
            <p:extLst>
              <p:ext uri="{D42A27DB-BD31-4B8C-83A1-F6EECF244321}">
                <p14:modId xmlns:p14="http://schemas.microsoft.com/office/powerpoint/2010/main" val="298347900"/>
              </p:ext>
            </p:extLst>
          </p:nvPr>
        </p:nvGraphicFramePr>
        <p:xfrm>
          <a:off x="914400" y="457200"/>
          <a:ext cx="7373894" cy="5867400"/>
        </p:xfrm>
        <a:graphic>
          <a:graphicData uri="http://schemas.openxmlformats.org/presentationml/2006/ole">
            <mc:AlternateContent xmlns:mc="http://schemas.openxmlformats.org/markup-compatibility/2006">
              <mc:Choice xmlns:v="urn:schemas-microsoft-com:vml" Requires="v">
                <p:oleObj name="CorelDRAW" r:id="rId4" imgW="7087290" imgH="5638570" progId="CorelDraw.Graphic.23">
                  <p:embed/>
                </p:oleObj>
              </mc:Choice>
              <mc:Fallback>
                <p:oleObj name="CorelDRAW" r:id="rId4" imgW="7087290" imgH="5638570" progId="CorelDraw.Graphic.23">
                  <p:embed/>
                  <p:pic>
                    <p:nvPicPr>
                      <p:cNvPr id="4" name="Object 3">
                        <a:extLst>
                          <a:ext uri="{FF2B5EF4-FFF2-40B4-BE49-F238E27FC236}">
                            <a16:creationId xmlns:a16="http://schemas.microsoft.com/office/drawing/2014/main" id="{46F551FE-4428-C155-EF7C-B6BD33E0EF94}"/>
                          </a:ext>
                        </a:extLst>
                      </p:cNvPr>
                      <p:cNvPicPr/>
                      <p:nvPr/>
                    </p:nvPicPr>
                    <p:blipFill>
                      <a:blip r:embed="rId5"/>
                      <a:stretch>
                        <a:fillRect/>
                      </a:stretch>
                    </p:blipFill>
                    <p:spPr>
                      <a:xfrm>
                        <a:off x="914400" y="457200"/>
                        <a:ext cx="7373894" cy="5867400"/>
                      </a:xfrm>
                      <a:prstGeom prst="rect">
                        <a:avLst/>
                      </a:prstGeom>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DE25C1-5509-1AE3-2F94-7BC9FEF247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pic>
        <p:nvPicPr>
          <p:cNvPr id="7" name="Picture 6">
            <a:extLst>
              <a:ext uri="{FF2B5EF4-FFF2-40B4-BE49-F238E27FC236}">
                <a16:creationId xmlns:a16="http://schemas.microsoft.com/office/drawing/2014/main" id="{39A81BEB-4AAC-FD1D-B581-DA682E809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775" y="76200"/>
            <a:ext cx="5746625" cy="6705600"/>
          </a:xfrm>
          <a:prstGeom prst="rect">
            <a:avLst/>
          </a:prstGeom>
        </p:spPr>
      </p:pic>
    </p:spTree>
    <p:extLst>
      <p:ext uri="{BB962C8B-B14F-4D97-AF65-F5344CB8AC3E}">
        <p14:creationId xmlns:p14="http://schemas.microsoft.com/office/powerpoint/2010/main" val="627243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C1081-26FD-ED29-9B8A-E96A636FC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pic>
        <p:nvPicPr>
          <p:cNvPr id="6" name="Picture 5">
            <a:extLst>
              <a:ext uri="{FF2B5EF4-FFF2-40B4-BE49-F238E27FC236}">
                <a16:creationId xmlns:a16="http://schemas.microsoft.com/office/drawing/2014/main" id="{6E6AF2A8-70A2-1D91-7D04-E6A2158CD2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764" y="0"/>
            <a:ext cx="5806472" cy="6858000"/>
          </a:xfrm>
          <a:prstGeom prst="rect">
            <a:avLst/>
          </a:prstGeom>
        </p:spPr>
      </p:pic>
    </p:spTree>
    <p:extLst>
      <p:ext uri="{BB962C8B-B14F-4D97-AF65-F5344CB8AC3E}">
        <p14:creationId xmlns:p14="http://schemas.microsoft.com/office/powerpoint/2010/main" val="2974784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9B660-91AF-2C3B-9EE7-106BA2CC3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pic>
        <p:nvPicPr>
          <p:cNvPr id="6" name="Picture 5">
            <a:extLst>
              <a:ext uri="{FF2B5EF4-FFF2-40B4-BE49-F238E27FC236}">
                <a16:creationId xmlns:a16="http://schemas.microsoft.com/office/drawing/2014/main" id="{C3CCD207-2BDA-0F58-052F-51824B17A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1784" y="0"/>
            <a:ext cx="6000431" cy="6858000"/>
          </a:xfrm>
          <a:prstGeom prst="rect">
            <a:avLst/>
          </a:prstGeom>
        </p:spPr>
      </p:pic>
    </p:spTree>
    <p:extLst>
      <p:ext uri="{BB962C8B-B14F-4D97-AF65-F5344CB8AC3E}">
        <p14:creationId xmlns:p14="http://schemas.microsoft.com/office/powerpoint/2010/main" val="4176119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282790-762E-B2B0-DF29-DD578D02F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pic>
        <p:nvPicPr>
          <p:cNvPr id="4" name="Picture 3">
            <a:extLst>
              <a:ext uri="{FF2B5EF4-FFF2-40B4-BE49-F238E27FC236}">
                <a16:creationId xmlns:a16="http://schemas.microsoft.com/office/drawing/2014/main" id="{EDB7DEF5-36A4-DE04-4C03-1F3648E2B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30599"/>
            <a:ext cx="5752347" cy="67512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EE3EE0-6BB7-AE03-B603-CAF13B6998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pic>
        <p:nvPicPr>
          <p:cNvPr id="4" name="LHD System Example v1.1">
            <a:hlinkClick r:id="" action="ppaction://media"/>
            <a:extLst>
              <a:ext uri="{FF2B5EF4-FFF2-40B4-BE49-F238E27FC236}">
                <a16:creationId xmlns:a16="http://schemas.microsoft.com/office/drawing/2014/main" id="{7E6A7A41-2CE6-9DF5-60BA-0C7F4C6B6C8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0867" y="838200"/>
            <a:ext cx="8906933" cy="5010150"/>
          </a:xfrm>
          <a:prstGeom prst="rect">
            <a:avLst/>
          </a:prstGeom>
        </p:spPr>
      </p:pic>
    </p:spTree>
    <p:extLst>
      <p:ext uri="{BB962C8B-B14F-4D97-AF65-F5344CB8AC3E}">
        <p14:creationId xmlns:p14="http://schemas.microsoft.com/office/powerpoint/2010/main" val="428987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FA6DF93-2BD6-F0F6-B445-D78F89A31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26">
            <a:extLst>
              <a:ext uri="{FF2B5EF4-FFF2-40B4-BE49-F238E27FC236}">
                <a16:creationId xmlns:a16="http://schemas.microsoft.com/office/drawing/2014/main" id="{04836BEB-E38C-2E29-4F11-A6094F0CD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702" y="2692050"/>
            <a:ext cx="2100491" cy="679106"/>
          </a:xfrm>
          <a:prstGeom prst="rect">
            <a:avLst/>
          </a:prstGeom>
        </p:spPr>
      </p:pic>
      <p:sp>
        <p:nvSpPr>
          <p:cNvPr id="28" name="TextBox 27">
            <a:extLst>
              <a:ext uri="{FF2B5EF4-FFF2-40B4-BE49-F238E27FC236}">
                <a16:creationId xmlns:a16="http://schemas.microsoft.com/office/drawing/2014/main" id="{3AC2103B-804E-490D-45E6-B70B7D6395C4}"/>
              </a:ext>
            </a:extLst>
          </p:cNvPr>
          <p:cNvSpPr txBox="1"/>
          <p:nvPr/>
        </p:nvSpPr>
        <p:spPr>
          <a:xfrm>
            <a:off x="413748" y="3390386"/>
            <a:ext cx="1998398" cy="461665"/>
          </a:xfrm>
          <a:prstGeom prst="rect">
            <a:avLst/>
          </a:prstGeom>
          <a:noFill/>
        </p:spPr>
        <p:txBody>
          <a:bodyPr wrap="square" rtlCol="0">
            <a:spAutoFit/>
          </a:bodyPr>
          <a:lstStyle/>
          <a:p>
            <a:pPr algn="ctr"/>
            <a:r>
              <a:rPr lang="en-US" sz="1200" b="1" dirty="0"/>
              <a:t>IR3 and UVIR Flame Detector</a:t>
            </a:r>
          </a:p>
        </p:txBody>
      </p:sp>
      <p:pic>
        <p:nvPicPr>
          <p:cNvPr id="29" name="Picture 28">
            <a:extLst>
              <a:ext uri="{FF2B5EF4-FFF2-40B4-BE49-F238E27FC236}">
                <a16:creationId xmlns:a16="http://schemas.microsoft.com/office/drawing/2014/main" id="{19A5CA29-6A34-D2F6-3CAB-5A14E9C8B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2661" y="2110949"/>
            <a:ext cx="3507313" cy="2001290"/>
          </a:xfrm>
          <a:prstGeom prst="rect">
            <a:avLst/>
          </a:prstGeom>
        </p:spPr>
      </p:pic>
      <p:pic>
        <p:nvPicPr>
          <p:cNvPr id="30" name="Picture 29">
            <a:extLst>
              <a:ext uri="{FF2B5EF4-FFF2-40B4-BE49-F238E27FC236}">
                <a16:creationId xmlns:a16="http://schemas.microsoft.com/office/drawing/2014/main" id="{F6C031D3-5D89-E626-5B15-E366465391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2054" y="2804636"/>
            <a:ext cx="1798726" cy="589037"/>
          </a:xfrm>
          <a:prstGeom prst="rect">
            <a:avLst/>
          </a:prstGeom>
        </p:spPr>
      </p:pic>
      <p:sp>
        <p:nvSpPr>
          <p:cNvPr id="31" name="TextBox 30">
            <a:extLst>
              <a:ext uri="{FF2B5EF4-FFF2-40B4-BE49-F238E27FC236}">
                <a16:creationId xmlns:a16="http://schemas.microsoft.com/office/drawing/2014/main" id="{D6BD1657-E073-7DBD-7045-1A4E6BFE2ABB}"/>
              </a:ext>
            </a:extLst>
          </p:cNvPr>
          <p:cNvSpPr txBox="1"/>
          <p:nvPr/>
        </p:nvSpPr>
        <p:spPr>
          <a:xfrm>
            <a:off x="6943634" y="3390386"/>
            <a:ext cx="1895566" cy="461665"/>
          </a:xfrm>
          <a:prstGeom prst="rect">
            <a:avLst/>
          </a:prstGeom>
          <a:noFill/>
        </p:spPr>
        <p:txBody>
          <a:bodyPr wrap="square" rtlCol="0">
            <a:spAutoFit/>
          </a:bodyPr>
          <a:lstStyle/>
          <a:p>
            <a:pPr algn="ctr"/>
            <a:r>
              <a:rPr lang="en-US" sz="1200" b="1" dirty="0"/>
              <a:t>Digital Linear Heat Detector</a:t>
            </a:r>
          </a:p>
        </p:txBody>
      </p:sp>
      <p:pic>
        <p:nvPicPr>
          <p:cNvPr id="32" name="Picture 31">
            <a:extLst>
              <a:ext uri="{FF2B5EF4-FFF2-40B4-BE49-F238E27FC236}">
                <a16:creationId xmlns:a16="http://schemas.microsoft.com/office/drawing/2014/main" id="{C71E2EE8-F859-600F-5DD0-8DA4F7F227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712749"/>
            <a:ext cx="2471804" cy="260428"/>
          </a:xfrm>
          <a:prstGeom prst="rect">
            <a:avLst/>
          </a:prstGeom>
        </p:spPr>
      </p:pic>
      <p:sp>
        <p:nvSpPr>
          <p:cNvPr id="33" name="TextBox 32">
            <a:extLst>
              <a:ext uri="{FF2B5EF4-FFF2-40B4-BE49-F238E27FC236}">
                <a16:creationId xmlns:a16="http://schemas.microsoft.com/office/drawing/2014/main" id="{B9239DE9-71EE-999E-EAB2-842C89E4E084}"/>
              </a:ext>
            </a:extLst>
          </p:cNvPr>
          <p:cNvSpPr txBox="1"/>
          <p:nvPr/>
        </p:nvSpPr>
        <p:spPr>
          <a:xfrm>
            <a:off x="967154" y="1056021"/>
            <a:ext cx="2203591" cy="461665"/>
          </a:xfrm>
          <a:prstGeom prst="rect">
            <a:avLst/>
          </a:prstGeom>
          <a:noFill/>
        </p:spPr>
        <p:txBody>
          <a:bodyPr wrap="square" rtlCol="0">
            <a:spAutoFit/>
          </a:bodyPr>
          <a:lstStyle/>
          <a:p>
            <a:pPr algn="ctr"/>
            <a:r>
              <a:rPr lang="en-US" sz="1200" b="1" dirty="0"/>
              <a:t>Very Early Warning</a:t>
            </a:r>
          </a:p>
          <a:p>
            <a:pPr algn="ctr"/>
            <a:r>
              <a:rPr lang="en-US" sz="1200" b="1" dirty="0"/>
              <a:t>Fire and Smoke Detector</a:t>
            </a:r>
          </a:p>
        </p:txBody>
      </p:sp>
      <p:sp>
        <p:nvSpPr>
          <p:cNvPr id="34" name="TextBox 33">
            <a:extLst>
              <a:ext uri="{FF2B5EF4-FFF2-40B4-BE49-F238E27FC236}">
                <a16:creationId xmlns:a16="http://schemas.microsoft.com/office/drawing/2014/main" id="{E5F8A816-1EF4-CAF1-049C-0DF6ECC8FCBF}"/>
              </a:ext>
            </a:extLst>
          </p:cNvPr>
          <p:cNvSpPr txBox="1"/>
          <p:nvPr/>
        </p:nvSpPr>
        <p:spPr>
          <a:xfrm>
            <a:off x="667051" y="5547358"/>
            <a:ext cx="2743200" cy="461665"/>
          </a:xfrm>
          <a:prstGeom prst="rect">
            <a:avLst/>
          </a:prstGeom>
          <a:noFill/>
        </p:spPr>
        <p:txBody>
          <a:bodyPr wrap="square" rtlCol="0">
            <a:spAutoFit/>
          </a:bodyPr>
          <a:lstStyle/>
          <a:p>
            <a:pPr algn="ctr"/>
            <a:r>
              <a:rPr lang="en-US" sz="1200" b="1" dirty="0"/>
              <a:t>Air Sampling </a:t>
            </a:r>
          </a:p>
          <a:p>
            <a:pPr algn="ctr"/>
            <a:r>
              <a:rPr lang="en-US" sz="1200" b="1" dirty="0"/>
              <a:t>Pipe and Fittings</a:t>
            </a:r>
          </a:p>
        </p:txBody>
      </p:sp>
      <p:pic>
        <p:nvPicPr>
          <p:cNvPr id="35" name="Picture 34">
            <a:extLst>
              <a:ext uri="{FF2B5EF4-FFF2-40B4-BE49-F238E27FC236}">
                <a16:creationId xmlns:a16="http://schemas.microsoft.com/office/drawing/2014/main" id="{3C884C30-9CB9-714D-DC4A-90CC73DD63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4205" y="5040163"/>
            <a:ext cx="2142995" cy="507195"/>
          </a:xfrm>
          <a:prstGeom prst="rect">
            <a:avLst/>
          </a:prstGeom>
        </p:spPr>
      </p:pic>
      <p:pic>
        <p:nvPicPr>
          <p:cNvPr id="36" name="Picture 35">
            <a:extLst>
              <a:ext uri="{FF2B5EF4-FFF2-40B4-BE49-F238E27FC236}">
                <a16:creationId xmlns:a16="http://schemas.microsoft.com/office/drawing/2014/main" id="{AB3D04C5-51BE-A33B-125B-B19710F443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154" y="5074676"/>
            <a:ext cx="1984949" cy="507195"/>
          </a:xfrm>
          <a:prstGeom prst="rect">
            <a:avLst/>
          </a:prstGeom>
        </p:spPr>
      </p:pic>
      <p:sp>
        <p:nvSpPr>
          <p:cNvPr id="37" name="TextBox 36">
            <a:extLst>
              <a:ext uri="{FF2B5EF4-FFF2-40B4-BE49-F238E27FC236}">
                <a16:creationId xmlns:a16="http://schemas.microsoft.com/office/drawing/2014/main" id="{3F97C21D-91FA-DBDA-2928-D4ECEB5988C8}"/>
              </a:ext>
            </a:extLst>
          </p:cNvPr>
          <p:cNvSpPr txBox="1"/>
          <p:nvPr/>
        </p:nvSpPr>
        <p:spPr>
          <a:xfrm>
            <a:off x="5969547" y="5547357"/>
            <a:ext cx="1882645" cy="461665"/>
          </a:xfrm>
          <a:prstGeom prst="rect">
            <a:avLst/>
          </a:prstGeom>
          <a:noFill/>
        </p:spPr>
        <p:txBody>
          <a:bodyPr wrap="square" rtlCol="0">
            <a:spAutoFit/>
          </a:bodyPr>
          <a:lstStyle/>
          <a:p>
            <a:pPr algn="ctr"/>
            <a:r>
              <a:rPr lang="en-US" sz="1200" b="1" dirty="0"/>
              <a:t>Linear Heat Detection</a:t>
            </a:r>
          </a:p>
          <a:p>
            <a:pPr algn="ctr"/>
            <a:r>
              <a:rPr lang="en-US" sz="1200" b="1" dirty="0"/>
              <a:t>Installation Supplies</a:t>
            </a:r>
          </a:p>
        </p:txBody>
      </p:sp>
      <p:pic>
        <p:nvPicPr>
          <p:cNvPr id="38" name="Picture 37">
            <a:extLst>
              <a:ext uri="{FF2B5EF4-FFF2-40B4-BE49-F238E27FC236}">
                <a16:creationId xmlns:a16="http://schemas.microsoft.com/office/drawing/2014/main" id="{7938212E-F8E1-6964-BA69-3A5C152DE9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5590" y="636548"/>
            <a:ext cx="1842930" cy="465909"/>
          </a:xfrm>
          <a:prstGeom prst="rect">
            <a:avLst/>
          </a:prstGeom>
        </p:spPr>
      </p:pic>
      <p:sp>
        <p:nvSpPr>
          <p:cNvPr id="39" name="TextBox 38">
            <a:extLst>
              <a:ext uri="{FF2B5EF4-FFF2-40B4-BE49-F238E27FC236}">
                <a16:creationId xmlns:a16="http://schemas.microsoft.com/office/drawing/2014/main" id="{8EA578FF-D0A0-CBD1-FC63-5512BAABB018}"/>
              </a:ext>
            </a:extLst>
          </p:cNvPr>
          <p:cNvSpPr txBox="1"/>
          <p:nvPr/>
        </p:nvSpPr>
        <p:spPr>
          <a:xfrm>
            <a:off x="6106907" y="1061285"/>
            <a:ext cx="2537642" cy="461665"/>
          </a:xfrm>
          <a:prstGeom prst="rect">
            <a:avLst/>
          </a:prstGeom>
          <a:noFill/>
        </p:spPr>
        <p:txBody>
          <a:bodyPr wrap="square" rtlCol="0">
            <a:spAutoFit/>
          </a:bodyPr>
          <a:lstStyle/>
          <a:p>
            <a:pPr algn="ctr"/>
            <a:r>
              <a:rPr lang="en-US" sz="1200" b="1" dirty="0"/>
              <a:t>Early Warning </a:t>
            </a:r>
          </a:p>
          <a:p>
            <a:pPr algn="ctr"/>
            <a:r>
              <a:rPr lang="en-US" sz="1200" b="1" dirty="0"/>
              <a:t>Smoke Detector</a:t>
            </a:r>
          </a:p>
        </p:txBody>
      </p:sp>
      <p:sp>
        <p:nvSpPr>
          <p:cNvPr id="40" name="TextBox 39">
            <a:extLst>
              <a:ext uri="{FF2B5EF4-FFF2-40B4-BE49-F238E27FC236}">
                <a16:creationId xmlns:a16="http://schemas.microsoft.com/office/drawing/2014/main" id="{34F053F0-42D8-349D-41F7-6848906AF065}"/>
              </a:ext>
            </a:extLst>
          </p:cNvPr>
          <p:cNvSpPr txBox="1"/>
          <p:nvPr/>
        </p:nvSpPr>
        <p:spPr>
          <a:xfrm>
            <a:off x="3132316" y="4118522"/>
            <a:ext cx="2859398" cy="338554"/>
          </a:xfrm>
          <a:prstGeom prst="rect">
            <a:avLst/>
          </a:prstGeom>
          <a:noFill/>
        </p:spPr>
        <p:txBody>
          <a:bodyPr wrap="square" rtlCol="0">
            <a:spAutoFit/>
          </a:bodyPr>
          <a:lstStyle/>
          <a:p>
            <a:pPr algn="ctr"/>
            <a:r>
              <a:rPr lang="en-US" sz="1600" b="1" dirty="0"/>
              <a:t>www.safefiredetection.com</a:t>
            </a:r>
          </a:p>
        </p:txBody>
      </p:sp>
    </p:spTree>
    <p:extLst>
      <p:ext uri="{BB962C8B-B14F-4D97-AF65-F5344CB8AC3E}">
        <p14:creationId xmlns:p14="http://schemas.microsoft.com/office/powerpoint/2010/main" val="2783720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FA6DF93-2BD6-F0F6-B445-D78F89A31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26">
            <a:extLst>
              <a:ext uri="{FF2B5EF4-FFF2-40B4-BE49-F238E27FC236}">
                <a16:creationId xmlns:a16="http://schemas.microsoft.com/office/drawing/2014/main" id="{04836BEB-E38C-2E29-4F11-A6094F0CD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702" y="2692050"/>
            <a:ext cx="2100491" cy="679106"/>
          </a:xfrm>
          <a:prstGeom prst="rect">
            <a:avLst/>
          </a:prstGeom>
        </p:spPr>
      </p:pic>
      <p:sp>
        <p:nvSpPr>
          <p:cNvPr id="28" name="TextBox 27">
            <a:extLst>
              <a:ext uri="{FF2B5EF4-FFF2-40B4-BE49-F238E27FC236}">
                <a16:creationId xmlns:a16="http://schemas.microsoft.com/office/drawing/2014/main" id="{3AC2103B-804E-490D-45E6-B70B7D6395C4}"/>
              </a:ext>
            </a:extLst>
          </p:cNvPr>
          <p:cNvSpPr txBox="1"/>
          <p:nvPr/>
        </p:nvSpPr>
        <p:spPr>
          <a:xfrm>
            <a:off x="413748" y="3390386"/>
            <a:ext cx="1998398" cy="461665"/>
          </a:xfrm>
          <a:prstGeom prst="rect">
            <a:avLst/>
          </a:prstGeom>
          <a:noFill/>
        </p:spPr>
        <p:txBody>
          <a:bodyPr wrap="square" rtlCol="0">
            <a:spAutoFit/>
          </a:bodyPr>
          <a:lstStyle/>
          <a:p>
            <a:pPr algn="ctr"/>
            <a:r>
              <a:rPr lang="en-US" sz="1200" b="1" dirty="0"/>
              <a:t>IR3 and UVIR Flame Detector</a:t>
            </a:r>
          </a:p>
        </p:txBody>
      </p:sp>
      <p:pic>
        <p:nvPicPr>
          <p:cNvPr id="29" name="Picture 28">
            <a:extLst>
              <a:ext uri="{FF2B5EF4-FFF2-40B4-BE49-F238E27FC236}">
                <a16:creationId xmlns:a16="http://schemas.microsoft.com/office/drawing/2014/main" id="{19A5CA29-6A34-D2F6-3CAB-5A14E9C8B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2661" y="2110949"/>
            <a:ext cx="3507313" cy="2001290"/>
          </a:xfrm>
          <a:prstGeom prst="rect">
            <a:avLst/>
          </a:prstGeom>
        </p:spPr>
      </p:pic>
      <p:pic>
        <p:nvPicPr>
          <p:cNvPr id="30" name="Picture 29">
            <a:extLst>
              <a:ext uri="{FF2B5EF4-FFF2-40B4-BE49-F238E27FC236}">
                <a16:creationId xmlns:a16="http://schemas.microsoft.com/office/drawing/2014/main" id="{F6C031D3-5D89-E626-5B15-E366465391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2054" y="2804636"/>
            <a:ext cx="1798726" cy="589037"/>
          </a:xfrm>
          <a:prstGeom prst="rect">
            <a:avLst/>
          </a:prstGeom>
        </p:spPr>
      </p:pic>
      <p:sp>
        <p:nvSpPr>
          <p:cNvPr id="31" name="TextBox 30">
            <a:extLst>
              <a:ext uri="{FF2B5EF4-FFF2-40B4-BE49-F238E27FC236}">
                <a16:creationId xmlns:a16="http://schemas.microsoft.com/office/drawing/2014/main" id="{D6BD1657-E073-7DBD-7045-1A4E6BFE2ABB}"/>
              </a:ext>
            </a:extLst>
          </p:cNvPr>
          <p:cNvSpPr txBox="1"/>
          <p:nvPr/>
        </p:nvSpPr>
        <p:spPr>
          <a:xfrm>
            <a:off x="6943634" y="3390386"/>
            <a:ext cx="1895566" cy="461665"/>
          </a:xfrm>
          <a:prstGeom prst="rect">
            <a:avLst/>
          </a:prstGeom>
          <a:noFill/>
        </p:spPr>
        <p:txBody>
          <a:bodyPr wrap="square" rtlCol="0">
            <a:spAutoFit/>
          </a:bodyPr>
          <a:lstStyle/>
          <a:p>
            <a:pPr algn="ctr"/>
            <a:r>
              <a:rPr lang="en-US" sz="1200" b="1" dirty="0"/>
              <a:t>Digital Linear Heat Detector</a:t>
            </a:r>
          </a:p>
        </p:txBody>
      </p:sp>
      <p:pic>
        <p:nvPicPr>
          <p:cNvPr id="32" name="Picture 31">
            <a:extLst>
              <a:ext uri="{FF2B5EF4-FFF2-40B4-BE49-F238E27FC236}">
                <a16:creationId xmlns:a16="http://schemas.microsoft.com/office/drawing/2014/main" id="{C71E2EE8-F859-600F-5DD0-8DA4F7F227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712749"/>
            <a:ext cx="2471804" cy="260428"/>
          </a:xfrm>
          <a:prstGeom prst="rect">
            <a:avLst/>
          </a:prstGeom>
        </p:spPr>
      </p:pic>
      <p:sp>
        <p:nvSpPr>
          <p:cNvPr id="33" name="TextBox 32">
            <a:extLst>
              <a:ext uri="{FF2B5EF4-FFF2-40B4-BE49-F238E27FC236}">
                <a16:creationId xmlns:a16="http://schemas.microsoft.com/office/drawing/2014/main" id="{B9239DE9-71EE-999E-EAB2-842C89E4E084}"/>
              </a:ext>
            </a:extLst>
          </p:cNvPr>
          <p:cNvSpPr txBox="1"/>
          <p:nvPr/>
        </p:nvSpPr>
        <p:spPr>
          <a:xfrm>
            <a:off x="967154" y="1056021"/>
            <a:ext cx="2203591" cy="461665"/>
          </a:xfrm>
          <a:prstGeom prst="rect">
            <a:avLst/>
          </a:prstGeom>
          <a:noFill/>
        </p:spPr>
        <p:txBody>
          <a:bodyPr wrap="square" rtlCol="0">
            <a:spAutoFit/>
          </a:bodyPr>
          <a:lstStyle/>
          <a:p>
            <a:pPr algn="ctr"/>
            <a:r>
              <a:rPr lang="en-US" sz="1200" b="1" dirty="0"/>
              <a:t>Very Early Warning</a:t>
            </a:r>
          </a:p>
          <a:p>
            <a:pPr algn="ctr"/>
            <a:r>
              <a:rPr lang="en-US" sz="1200" b="1" dirty="0"/>
              <a:t>Fire and Smoke Detector</a:t>
            </a:r>
          </a:p>
        </p:txBody>
      </p:sp>
      <p:sp>
        <p:nvSpPr>
          <p:cNvPr id="34" name="TextBox 33">
            <a:extLst>
              <a:ext uri="{FF2B5EF4-FFF2-40B4-BE49-F238E27FC236}">
                <a16:creationId xmlns:a16="http://schemas.microsoft.com/office/drawing/2014/main" id="{E5F8A816-1EF4-CAF1-049C-0DF6ECC8FCBF}"/>
              </a:ext>
            </a:extLst>
          </p:cNvPr>
          <p:cNvSpPr txBox="1"/>
          <p:nvPr/>
        </p:nvSpPr>
        <p:spPr>
          <a:xfrm>
            <a:off x="667051" y="5547358"/>
            <a:ext cx="2743200" cy="461665"/>
          </a:xfrm>
          <a:prstGeom prst="rect">
            <a:avLst/>
          </a:prstGeom>
          <a:noFill/>
        </p:spPr>
        <p:txBody>
          <a:bodyPr wrap="square" rtlCol="0">
            <a:spAutoFit/>
          </a:bodyPr>
          <a:lstStyle/>
          <a:p>
            <a:pPr algn="ctr"/>
            <a:r>
              <a:rPr lang="en-US" sz="1200" b="1" dirty="0"/>
              <a:t>Air Sampling </a:t>
            </a:r>
          </a:p>
          <a:p>
            <a:pPr algn="ctr"/>
            <a:r>
              <a:rPr lang="en-US" sz="1200" b="1" dirty="0"/>
              <a:t>Pipe and Fittings</a:t>
            </a:r>
          </a:p>
        </p:txBody>
      </p:sp>
      <p:pic>
        <p:nvPicPr>
          <p:cNvPr id="35" name="Picture 34">
            <a:extLst>
              <a:ext uri="{FF2B5EF4-FFF2-40B4-BE49-F238E27FC236}">
                <a16:creationId xmlns:a16="http://schemas.microsoft.com/office/drawing/2014/main" id="{3C884C30-9CB9-714D-DC4A-90CC73DD63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4205" y="5040163"/>
            <a:ext cx="2142995" cy="507195"/>
          </a:xfrm>
          <a:prstGeom prst="rect">
            <a:avLst/>
          </a:prstGeom>
        </p:spPr>
      </p:pic>
      <p:pic>
        <p:nvPicPr>
          <p:cNvPr id="36" name="Picture 35">
            <a:extLst>
              <a:ext uri="{FF2B5EF4-FFF2-40B4-BE49-F238E27FC236}">
                <a16:creationId xmlns:a16="http://schemas.microsoft.com/office/drawing/2014/main" id="{AB3D04C5-51BE-A33B-125B-B19710F443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154" y="5074676"/>
            <a:ext cx="1984949" cy="507195"/>
          </a:xfrm>
          <a:prstGeom prst="rect">
            <a:avLst/>
          </a:prstGeom>
        </p:spPr>
      </p:pic>
      <p:sp>
        <p:nvSpPr>
          <p:cNvPr id="37" name="TextBox 36">
            <a:extLst>
              <a:ext uri="{FF2B5EF4-FFF2-40B4-BE49-F238E27FC236}">
                <a16:creationId xmlns:a16="http://schemas.microsoft.com/office/drawing/2014/main" id="{3F97C21D-91FA-DBDA-2928-D4ECEB5988C8}"/>
              </a:ext>
            </a:extLst>
          </p:cNvPr>
          <p:cNvSpPr txBox="1"/>
          <p:nvPr/>
        </p:nvSpPr>
        <p:spPr>
          <a:xfrm>
            <a:off x="5969547" y="5547357"/>
            <a:ext cx="1882645" cy="461665"/>
          </a:xfrm>
          <a:prstGeom prst="rect">
            <a:avLst/>
          </a:prstGeom>
          <a:noFill/>
        </p:spPr>
        <p:txBody>
          <a:bodyPr wrap="square" rtlCol="0">
            <a:spAutoFit/>
          </a:bodyPr>
          <a:lstStyle/>
          <a:p>
            <a:pPr algn="ctr"/>
            <a:r>
              <a:rPr lang="en-US" sz="1200" b="1" dirty="0"/>
              <a:t>Linear Heat Detection</a:t>
            </a:r>
          </a:p>
          <a:p>
            <a:pPr algn="ctr"/>
            <a:r>
              <a:rPr lang="en-US" sz="1200" b="1" dirty="0"/>
              <a:t>Installation Supplies</a:t>
            </a:r>
          </a:p>
        </p:txBody>
      </p:sp>
      <p:pic>
        <p:nvPicPr>
          <p:cNvPr id="38" name="Picture 37">
            <a:extLst>
              <a:ext uri="{FF2B5EF4-FFF2-40B4-BE49-F238E27FC236}">
                <a16:creationId xmlns:a16="http://schemas.microsoft.com/office/drawing/2014/main" id="{7938212E-F8E1-6964-BA69-3A5C152DE9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5590" y="636548"/>
            <a:ext cx="1842930" cy="465909"/>
          </a:xfrm>
          <a:prstGeom prst="rect">
            <a:avLst/>
          </a:prstGeom>
        </p:spPr>
      </p:pic>
      <p:sp>
        <p:nvSpPr>
          <p:cNvPr id="39" name="TextBox 38">
            <a:extLst>
              <a:ext uri="{FF2B5EF4-FFF2-40B4-BE49-F238E27FC236}">
                <a16:creationId xmlns:a16="http://schemas.microsoft.com/office/drawing/2014/main" id="{8EA578FF-D0A0-CBD1-FC63-5512BAABB018}"/>
              </a:ext>
            </a:extLst>
          </p:cNvPr>
          <p:cNvSpPr txBox="1"/>
          <p:nvPr/>
        </p:nvSpPr>
        <p:spPr>
          <a:xfrm>
            <a:off x="6106907" y="1061285"/>
            <a:ext cx="2537642" cy="461665"/>
          </a:xfrm>
          <a:prstGeom prst="rect">
            <a:avLst/>
          </a:prstGeom>
          <a:noFill/>
        </p:spPr>
        <p:txBody>
          <a:bodyPr wrap="square" rtlCol="0">
            <a:spAutoFit/>
          </a:bodyPr>
          <a:lstStyle/>
          <a:p>
            <a:pPr algn="ctr"/>
            <a:r>
              <a:rPr lang="en-US" sz="1200" b="1" dirty="0"/>
              <a:t>Early Warning </a:t>
            </a:r>
          </a:p>
          <a:p>
            <a:pPr algn="ctr"/>
            <a:r>
              <a:rPr lang="en-US" sz="1200" b="1" dirty="0"/>
              <a:t>Smoke Detector</a:t>
            </a:r>
          </a:p>
        </p:txBody>
      </p:sp>
      <p:sp>
        <p:nvSpPr>
          <p:cNvPr id="40" name="TextBox 39">
            <a:extLst>
              <a:ext uri="{FF2B5EF4-FFF2-40B4-BE49-F238E27FC236}">
                <a16:creationId xmlns:a16="http://schemas.microsoft.com/office/drawing/2014/main" id="{34F053F0-42D8-349D-41F7-6848906AF065}"/>
              </a:ext>
            </a:extLst>
          </p:cNvPr>
          <p:cNvSpPr txBox="1"/>
          <p:nvPr/>
        </p:nvSpPr>
        <p:spPr>
          <a:xfrm>
            <a:off x="3132316" y="4118522"/>
            <a:ext cx="2859398" cy="338554"/>
          </a:xfrm>
          <a:prstGeom prst="rect">
            <a:avLst/>
          </a:prstGeom>
          <a:noFill/>
        </p:spPr>
        <p:txBody>
          <a:bodyPr wrap="square" rtlCol="0">
            <a:spAutoFit/>
          </a:bodyPr>
          <a:lstStyle/>
          <a:p>
            <a:pPr algn="ctr"/>
            <a:r>
              <a:rPr lang="en-US" sz="1600" b="1" dirty="0"/>
              <a:t>www.safefiredetection.com</a:t>
            </a:r>
          </a:p>
        </p:txBody>
      </p:sp>
    </p:spTree>
    <p:extLst>
      <p:ext uri="{BB962C8B-B14F-4D97-AF65-F5344CB8AC3E}">
        <p14:creationId xmlns:p14="http://schemas.microsoft.com/office/powerpoint/2010/main" val="292748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20517C-5A14-1A15-69DC-A3A36E00AD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pic>
        <p:nvPicPr>
          <p:cNvPr id="4" name="Picture 3" descr="Safe Fire Generic Company Logo.png"/>
          <p:cNvPicPr>
            <a:picLocks noChangeAspect="1"/>
          </p:cNvPicPr>
          <p:nvPr/>
        </p:nvPicPr>
        <p:blipFill>
          <a:blip r:embed="rId4"/>
          <a:stretch>
            <a:fillRect/>
          </a:stretch>
        </p:blipFill>
        <p:spPr>
          <a:xfrm>
            <a:off x="330312" y="1089166"/>
            <a:ext cx="8483377" cy="4679668"/>
          </a:xfrm>
          <a:prstGeom prst="rect">
            <a:avLst/>
          </a:prstGeom>
        </p:spPr>
      </p:pic>
    </p:spTree>
    <p:extLst>
      <p:ext uri="{BB962C8B-B14F-4D97-AF65-F5344CB8AC3E}">
        <p14:creationId xmlns:p14="http://schemas.microsoft.com/office/powerpoint/2010/main" val="51299103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A9AEC-067B-786C-41B3-0E108A2547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7772400" y="1905000"/>
            <a:ext cx="862013" cy="3200400"/>
          </a:xfrm>
          <a:prstGeom prst="rect">
            <a:avLst/>
          </a:prstGeom>
          <a:noFill/>
        </p:spPr>
        <p:txBody>
          <a:bodyPr vert="vert">
            <a:spAutoFit/>
          </a:bodyPr>
          <a:lstStyle/>
          <a:p>
            <a:pPr fontAlgn="auto">
              <a:spcBef>
                <a:spcPts val="0"/>
              </a:spcBef>
              <a:spcAft>
                <a:spcPts val="0"/>
              </a:spcAft>
              <a:defRPr/>
            </a:pPr>
            <a:r>
              <a:rPr lang="en-US" sz="4400" b="1" dirty="0">
                <a:solidFill>
                  <a:schemeClr val="bg1">
                    <a:lumMod val="65000"/>
                  </a:schemeClr>
                </a:solidFill>
                <a:latin typeface="Arial" pitchFamily="34" charset="0"/>
                <a:cs typeface="Arial" pitchFamily="34" charset="0"/>
              </a:rPr>
              <a:t>Definition</a:t>
            </a:r>
          </a:p>
        </p:txBody>
      </p:sp>
      <p:pic>
        <p:nvPicPr>
          <p:cNvPr id="8" name="Picture 7">
            <a:extLst>
              <a:ext uri="{FF2B5EF4-FFF2-40B4-BE49-F238E27FC236}">
                <a16:creationId xmlns:a16="http://schemas.microsoft.com/office/drawing/2014/main" id="{BC5442FA-2C8E-CBA0-841D-A6DF2B2E58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0"/>
            <a:ext cx="6503428" cy="72925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E6F4B0-135C-2D8B-8B0D-B5E887D22C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object 3">
            <a:extLst>
              <a:ext uri="{FF2B5EF4-FFF2-40B4-BE49-F238E27FC236}">
                <a16:creationId xmlns:a16="http://schemas.microsoft.com/office/drawing/2014/main" id="{F9AB2476-B8BB-FFDE-AC75-C1515E409A6C}"/>
              </a:ext>
            </a:extLst>
          </p:cNvPr>
          <p:cNvSpPr/>
          <p:nvPr/>
        </p:nvSpPr>
        <p:spPr>
          <a:xfrm>
            <a:off x="0" y="0"/>
            <a:ext cx="4721038" cy="286616"/>
          </a:xfrm>
          <a:custGeom>
            <a:avLst/>
            <a:gdLst/>
            <a:ahLst/>
            <a:cxnLst/>
            <a:rect l="l" t="t" r="r" b="b"/>
            <a:pathLst>
              <a:path w="8025765" h="420370">
                <a:moveTo>
                  <a:pt x="8025149" y="419760"/>
                </a:moveTo>
                <a:lnTo>
                  <a:pt x="0" y="419760"/>
                </a:lnTo>
                <a:lnTo>
                  <a:pt x="0" y="0"/>
                </a:lnTo>
                <a:lnTo>
                  <a:pt x="8025149" y="0"/>
                </a:lnTo>
                <a:lnTo>
                  <a:pt x="8025149" y="419760"/>
                </a:lnTo>
                <a:close/>
              </a:path>
            </a:pathLst>
          </a:custGeom>
          <a:solidFill>
            <a:srgbClr val="FF0000"/>
          </a:solidFill>
        </p:spPr>
        <p:txBody>
          <a:bodyPr wrap="square" lIns="0" tIns="0" rIns="0" bIns="0" rtlCol="0"/>
          <a:lstStyle/>
          <a:p>
            <a:endParaRPr/>
          </a:p>
        </p:txBody>
      </p:sp>
      <p:sp>
        <p:nvSpPr>
          <p:cNvPr id="5" name="object 5">
            <a:extLst>
              <a:ext uri="{FF2B5EF4-FFF2-40B4-BE49-F238E27FC236}">
                <a16:creationId xmlns:a16="http://schemas.microsoft.com/office/drawing/2014/main" id="{A62855A4-114A-3E98-C62E-191F328F57C3}"/>
              </a:ext>
            </a:extLst>
          </p:cNvPr>
          <p:cNvSpPr/>
          <p:nvPr/>
        </p:nvSpPr>
        <p:spPr>
          <a:xfrm>
            <a:off x="0" y="6582208"/>
            <a:ext cx="4721038" cy="275792"/>
          </a:xfrm>
          <a:custGeom>
            <a:avLst/>
            <a:gdLst/>
            <a:ahLst/>
            <a:cxnLst/>
            <a:rect l="l" t="t" r="r" b="b"/>
            <a:pathLst>
              <a:path w="8025765" h="404495">
                <a:moveTo>
                  <a:pt x="0" y="404463"/>
                </a:moveTo>
                <a:lnTo>
                  <a:pt x="0" y="0"/>
                </a:lnTo>
                <a:lnTo>
                  <a:pt x="8025149" y="0"/>
                </a:lnTo>
                <a:lnTo>
                  <a:pt x="8025149" y="404463"/>
                </a:lnTo>
                <a:lnTo>
                  <a:pt x="0" y="404463"/>
                </a:lnTo>
                <a:close/>
              </a:path>
            </a:pathLst>
          </a:custGeom>
          <a:solidFill>
            <a:srgbClr val="FF0000"/>
          </a:solidFill>
        </p:spPr>
        <p:txBody>
          <a:bodyPr wrap="square" lIns="0" tIns="0" rIns="0" bIns="0" rtlCol="0"/>
          <a:lstStyle/>
          <a:p>
            <a:endParaRPr dirty="0">
              <a:solidFill>
                <a:srgbClr val="FF0000"/>
              </a:solidFill>
              <a:highlight>
                <a:srgbClr val="FFFF00"/>
              </a:highlight>
            </a:endParaRPr>
          </a:p>
        </p:txBody>
      </p:sp>
      <p:sp>
        <p:nvSpPr>
          <p:cNvPr id="7" name="object 19">
            <a:extLst>
              <a:ext uri="{FF2B5EF4-FFF2-40B4-BE49-F238E27FC236}">
                <a16:creationId xmlns:a16="http://schemas.microsoft.com/office/drawing/2014/main" id="{EAA0C22E-4435-8FB3-8301-6CDE22A7BF02}"/>
              </a:ext>
            </a:extLst>
          </p:cNvPr>
          <p:cNvSpPr/>
          <p:nvPr/>
        </p:nvSpPr>
        <p:spPr>
          <a:xfrm>
            <a:off x="4444716" y="0"/>
            <a:ext cx="4699373" cy="286616"/>
          </a:xfrm>
          <a:custGeom>
            <a:avLst/>
            <a:gdLst/>
            <a:ahLst/>
            <a:cxnLst/>
            <a:rect l="l" t="t" r="r" b="b"/>
            <a:pathLst>
              <a:path w="7988934" h="420370">
                <a:moveTo>
                  <a:pt x="0" y="0"/>
                </a:moveTo>
                <a:lnTo>
                  <a:pt x="7988781" y="0"/>
                </a:lnTo>
                <a:lnTo>
                  <a:pt x="7988781" y="419760"/>
                </a:lnTo>
                <a:lnTo>
                  <a:pt x="0" y="419760"/>
                </a:lnTo>
                <a:lnTo>
                  <a:pt x="0" y="0"/>
                </a:lnTo>
                <a:close/>
              </a:path>
            </a:pathLst>
          </a:custGeom>
          <a:solidFill>
            <a:srgbClr val="FF0000"/>
          </a:solidFill>
        </p:spPr>
        <p:txBody>
          <a:bodyPr wrap="square" lIns="0" tIns="0" rIns="0" bIns="0" rtlCol="0"/>
          <a:lstStyle/>
          <a:p>
            <a:endParaRPr/>
          </a:p>
        </p:txBody>
      </p:sp>
      <p:sp>
        <p:nvSpPr>
          <p:cNvPr id="8" name="object 20">
            <a:extLst>
              <a:ext uri="{FF2B5EF4-FFF2-40B4-BE49-F238E27FC236}">
                <a16:creationId xmlns:a16="http://schemas.microsoft.com/office/drawing/2014/main" id="{7007ED3C-5AAF-FEC3-6ADA-A852BC3FDC4A}"/>
              </a:ext>
            </a:extLst>
          </p:cNvPr>
          <p:cNvSpPr txBox="1"/>
          <p:nvPr/>
        </p:nvSpPr>
        <p:spPr>
          <a:xfrm>
            <a:off x="644173" y="3142943"/>
            <a:ext cx="2133600" cy="854593"/>
          </a:xfrm>
          <a:prstGeom prst="rect">
            <a:avLst/>
          </a:prstGeom>
        </p:spPr>
        <p:txBody>
          <a:bodyPr vert="horz" wrap="square" lIns="0" tIns="50800" rIns="0" bIns="0" rtlCol="0">
            <a:spAutoFit/>
          </a:bodyPr>
          <a:lstStyle/>
          <a:p>
            <a:pPr marL="11509" marR="3175" indent="11113">
              <a:lnSpc>
                <a:spcPct val="84000"/>
              </a:lnSpc>
              <a:spcBef>
                <a:spcPts val="400"/>
              </a:spcBef>
            </a:pPr>
            <a:r>
              <a:rPr lang="en-US" dirty="0">
                <a:solidFill>
                  <a:srgbClr val="00A859"/>
                </a:solidFill>
                <a:latin typeface="Arial Black"/>
                <a:cs typeface="Arial Black"/>
              </a:rPr>
              <a:t>Low Cost</a:t>
            </a:r>
          </a:p>
          <a:p>
            <a:pPr marL="11509" marR="3175" indent="11113">
              <a:lnSpc>
                <a:spcPct val="84000"/>
              </a:lnSpc>
              <a:spcBef>
                <a:spcPts val="400"/>
              </a:spcBef>
            </a:pPr>
            <a:r>
              <a:rPr lang="en-US" dirty="0">
                <a:solidFill>
                  <a:srgbClr val="00A859"/>
                </a:solidFill>
                <a:latin typeface="Arial Black"/>
                <a:cs typeface="Arial Black"/>
              </a:rPr>
              <a:t>Linear Heat</a:t>
            </a:r>
          </a:p>
          <a:p>
            <a:pPr marL="11509" marR="3175" indent="11113">
              <a:lnSpc>
                <a:spcPct val="84000"/>
              </a:lnSpc>
              <a:spcBef>
                <a:spcPts val="400"/>
              </a:spcBef>
            </a:pPr>
            <a:r>
              <a:rPr lang="en-US" dirty="0">
                <a:solidFill>
                  <a:srgbClr val="00A859"/>
                </a:solidFill>
                <a:latin typeface="Arial Black"/>
                <a:cs typeface="Arial Black"/>
              </a:rPr>
              <a:t>Detection Cable</a:t>
            </a:r>
            <a:endParaRPr dirty="0">
              <a:latin typeface="Arial Black"/>
              <a:cs typeface="Arial Black"/>
            </a:endParaRPr>
          </a:p>
        </p:txBody>
      </p:sp>
      <p:grpSp>
        <p:nvGrpSpPr>
          <p:cNvPr id="9" name="object 27">
            <a:extLst>
              <a:ext uri="{FF2B5EF4-FFF2-40B4-BE49-F238E27FC236}">
                <a16:creationId xmlns:a16="http://schemas.microsoft.com/office/drawing/2014/main" id="{22680FD8-4A0A-03C2-AE16-DC884B54B526}"/>
              </a:ext>
            </a:extLst>
          </p:cNvPr>
          <p:cNvGrpSpPr/>
          <p:nvPr/>
        </p:nvGrpSpPr>
        <p:grpSpPr>
          <a:xfrm>
            <a:off x="6333741" y="3498097"/>
            <a:ext cx="2708556" cy="1559447"/>
            <a:chOff x="13038042" y="583421"/>
            <a:chExt cx="2381885" cy="1314450"/>
          </a:xfrm>
        </p:grpSpPr>
        <p:pic>
          <p:nvPicPr>
            <p:cNvPr id="10" name="object 28">
              <a:extLst>
                <a:ext uri="{FF2B5EF4-FFF2-40B4-BE49-F238E27FC236}">
                  <a16:creationId xmlns:a16="http://schemas.microsoft.com/office/drawing/2014/main" id="{FEB599C3-C5FA-3638-A16A-9BFE05CBA5A6}"/>
                </a:ext>
              </a:extLst>
            </p:cNvPr>
            <p:cNvPicPr/>
            <p:nvPr/>
          </p:nvPicPr>
          <p:blipFill>
            <a:blip r:embed="rId4" cstate="print"/>
            <a:stretch>
              <a:fillRect/>
            </a:stretch>
          </p:blipFill>
          <p:spPr>
            <a:xfrm>
              <a:off x="13079862" y="583421"/>
              <a:ext cx="2339568" cy="1314231"/>
            </a:xfrm>
            <a:prstGeom prst="rect">
              <a:avLst/>
            </a:prstGeom>
          </p:spPr>
        </p:pic>
        <p:pic>
          <p:nvPicPr>
            <p:cNvPr id="11" name="object 29">
              <a:extLst>
                <a:ext uri="{FF2B5EF4-FFF2-40B4-BE49-F238E27FC236}">
                  <a16:creationId xmlns:a16="http://schemas.microsoft.com/office/drawing/2014/main" id="{B21CF0EF-C565-2B80-3D59-E55C57C6DF57}"/>
                </a:ext>
              </a:extLst>
            </p:cNvPr>
            <p:cNvPicPr/>
            <p:nvPr/>
          </p:nvPicPr>
          <p:blipFill>
            <a:blip r:embed="rId5" cstate="print"/>
            <a:stretch>
              <a:fillRect/>
            </a:stretch>
          </p:blipFill>
          <p:spPr>
            <a:xfrm>
              <a:off x="13038042" y="592474"/>
              <a:ext cx="2302456" cy="1249576"/>
            </a:xfrm>
            <a:prstGeom prst="rect">
              <a:avLst/>
            </a:prstGeom>
          </p:spPr>
        </p:pic>
        <p:pic>
          <p:nvPicPr>
            <p:cNvPr id="12" name="object 30">
              <a:extLst>
                <a:ext uri="{FF2B5EF4-FFF2-40B4-BE49-F238E27FC236}">
                  <a16:creationId xmlns:a16="http://schemas.microsoft.com/office/drawing/2014/main" id="{EBE02AC9-E503-DCA6-1651-1C8FCD1EDD90}"/>
                </a:ext>
              </a:extLst>
            </p:cNvPr>
            <p:cNvPicPr/>
            <p:nvPr/>
          </p:nvPicPr>
          <p:blipFill>
            <a:blip r:embed="rId6" cstate="print"/>
            <a:stretch>
              <a:fillRect/>
            </a:stretch>
          </p:blipFill>
          <p:spPr>
            <a:xfrm>
              <a:off x="13159652" y="690896"/>
              <a:ext cx="2065159" cy="1064253"/>
            </a:xfrm>
            <a:prstGeom prst="rect">
              <a:avLst/>
            </a:prstGeom>
          </p:spPr>
        </p:pic>
      </p:grpSp>
      <p:sp>
        <p:nvSpPr>
          <p:cNvPr id="13" name="object 5">
            <a:extLst>
              <a:ext uri="{FF2B5EF4-FFF2-40B4-BE49-F238E27FC236}">
                <a16:creationId xmlns:a16="http://schemas.microsoft.com/office/drawing/2014/main" id="{7732D0F3-EAB0-1727-C8C7-1BEF4D3EEFA4}"/>
              </a:ext>
            </a:extLst>
          </p:cNvPr>
          <p:cNvSpPr/>
          <p:nvPr/>
        </p:nvSpPr>
        <p:spPr>
          <a:xfrm>
            <a:off x="4422962" y="6582208"/>
            <a:ext cx="4721038" cy="275792"/>
          </a:xfrm>
          <a:custGeom>
            <a:avLst/>
            <a:gdLst/>
            <a:ahLst/>
            <a:cxnLst/>
            <a:rect l="l" t="t" r="r" b="b"/>
            <a:pathLst>
              <a:path w="8025765" h="404495">
                <a:moveTo>
                  <a:pt x="0" y="404463"/>
                </a:moveTo>
                <a:lnTo>
                  <a:pt x="0" y="0"/>
                </a:lnTo>
                <a:lnTo>
                  <a:pt x="8025149" y="0"/>
                </a:lnTo>
                <a:lnTo>
                  <a:pt x="8025149" y="404463"/>
                </a:lnTo>
                <a:lnTo>
                  <a:pt x="0" y="404463"/>
                </a:lnTo>
                <a:close/>
              </a:path>
            </a:pathLst>
          </a:custGeom>
          <a:solidFill>
            <a:srgbClr val="FF0000"/>
          </a:solidFill>
        </p:spPr>
        <p:txBody>
          <a:bodyPr wrap="square" lIns="0" tIns="0" rIns="0" bIns="0" rtlCol="0"/>
          <a:lstStyle/>
          <a:p>
            <a:endParaRPr dirty="0"/>
          </a:p>
        </p:txBody>
      </p:sp>
      <p:sp>
        <p:nvSpPr>
          <p:cNvPr id="16" name="object 20">
            <a:extLst>
              <a:ext uri="{FF2B5EF4-FFF2-40B4-BE49-F238E27FC236}">
                <a16:creationId xmlns:a16="http://schemas.microsoft.com/office/drawing/2014/main" id="{F4591314-3D73-757E-43FF-1E21CA7A9F4B}"/>
              </a:ext>
            </a:extLst>
          </p:cNvPr>
          <p:cNvSpPr txBox="1"/>
          <p:nvPr/>
        </p:nvSpPr>
        <p:spPr>
          <a:xfrm>
            <a:off x="6333741" y="2375536"/>
            <a:ext cx="2414322" cy="854593"/>
          </a:xfrm>
          <a:prstGeom prst="rect">
            <a:avLst/>
          </a:prstGeom>
        </p:spPr>
        <p:txBody>
          <a:bodyPr vert="horz" wrap="square" lIns="0" tIns="50800" rIns="0" bIns="0" rtlCol="0">
            <a:spAutoFit/>
          </a:bodyPr>
          <a:lstStyle/>
          <a:p>
            <a:pPr marL="11509" marR="3175" indent="11113" algn="ctr">
              <a:lnSpc>
                <a:spcPct val="84000"/>
              </a:lnSpc>
              <a:spcBef>
                <a:spcPts val="400"/>
              </a:spcBef>
            </a:pPr>
            <a:r>
              <a:rPr lang="en-US" dirty="0">
                <a:solidFill>
                  <a:srgbClr val="00A859"/>
                </a:solidFill>
                <a:latin typeface="Arial Black"/>
                <a:cs typeface="Arial Black"/>
              </a:rPr>
              <a:t>Up To</a:t>
            </a:r>
          </a:p>
          <a:p>
            <a:pPr marL="11509" marR="3175" indent="11113" algn="ctr">
              <a:lnSpc>
                <a:spcPct val="84000"/>
              </a:lnSpc>
              <a:spcBef>
                <a:spcPts val="400"/>
              </a:spcBef>
            </a:pPr>
            <a:r>
              <a:rPr lang="en-US" dirty="0">
                <a:solidFill>
                  <a:srgbClr val="00A859"/>
                </a:solidFill>
                <a:latin typeface="Arial Black"/>
                <a:cs typeface="Arial Black"/>
              </a:rPr>
              <a:t>10,000 Linear Feet</a:t>
            </a:r>
          </a:p>
          <a:p>
            <a:pPr marL="11509" marR="3175" indent="11113" algn="ctr">
              <a:lnSpc>
                <a:spcPct val="84000"/>
              </a:lnSpc>
              <a:spcBef>
                <a:spcPts val="400"/>
              </a:spcBef>
            </a:pPr>
            <a:r>
              <a:rPr lang="en-US" dirty="0">
                <a:solidFill>
                  <a:srgbClr val="00A859"/>
                </a:solidFill>
                <a:latin typeface="Arial Black"/>
                <a:cs typeface="Arial Black"/>
              </a:rPr>
              <a:t>Per Zone</a:t>
            </a:r>
            <a:endParaRPr dirty="0">
              <a:latin typeface="Arial Black"/>
              <a:cs typeface="Arial Black"/>
            </a:endParaRPr>
          </a:p>
        </p:txBody>
      </p:sp>
      <p:pic>
        <p:nvPicPr>
          <p:cNvPr id="36" name="Picture 35">
            <a:extLst>
              <a:ext uri="{FF2B5EF4-FFF2-40B4-BE49-F238E27FC236}">
                <a16:creationId xmlns:a16="http://schemas.microsoft.com/office/drawing/2014/main" id="{A186D720-5399-C99B-DB7F-7369AC0F9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6985" y="838200"/>
            <a:ext cx="3516756" cy="1156978"/>
          </a:xfrm>
          <a:prstGeom prst="rect">
            <a:avLst/>
          </a:prstGeom>
        </p:spPr>
      </p:pic>
      <p:pic>
        <p:nvPicPr>
          <p:cNvPr id="38" name="Picture 37">
            <a:extLst>
              <a:ext uri="{FF2B5EF4-FFF2-40B4-BE49-F238E27FC236}">
                <a16:creationId xmlns:a16="http://schemas.microsoft.com/office/drawing/2014/main" id="{30838C1F-38EA-6AC4-AFC5-42E40EB4CE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94161" y="2521113"/>
            <a:ext cx="3930439" cy="3733800"/>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HD System Example v1.0">
            <a:hlinkClick r:id="" action="ppaction://media"/>
            <a:extLst>
              <a:ext uri="{FF2B5EF4-FFF2-40B4-BE49-F238E27FC236}">
                <a16:creationId xmlns:a16="http://schemas.microsoft.com/office/drawing/2014/main" id="{4A1FAA4A-A122-18D4-1FF2-7907814D7C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762000"/>
            <a:ext cx="8915400" cy="5014913"/>
          </a:xfrm>
          <a:prstGeom prst="rect">
            <a:avLst/>
          </a:prstGeom>
        </p:spPr>
      </p:pic>
    </p:spTree>
    <p:extLst>
      <p:ext uri="{BB962C8B-B14F-4D97-AF65-F5344CB8AC3E}">
        <p14:creationId xmlns:p14="http://schemas.microsoft.com/office/powerpoint/2010/main" val="123544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A1157-0961-EBF0-AEF7-02EFD8EDD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11724" y="2128695"/>
            <a:ext cx="6236676" cy="1143000"/>
          </a:xfrm>
        </p:spPr>
        <p:txBody>
          <a:bodyPr/>
          <a:lstStyle/>
          <a:p>
            <a:r>
              <a:rPr lang="en-US" b="1" dirty="0"/>
              <a:t>Advanced cable design</a:t>
            </a:r>
          </a:p>
        </p:txBody>
      </p:sp>
      <p:sp>
        <p:nvSpPr>
          <p:cNvPr id="10" name="TextBox 9">
            <a:extLst>
              <a:ext uri="{FF2B5EF4-FFF2-40B4-BE49-F238E27FC236}">
                <a16:creationId xmlns:a16="http://schemas.microsoft.com/office/drawing/2014/main" id="{58D56F0A-C41C-A39F-1698-2B93660EA0C9}"/>
              </a:ext>
            </a:extLst>
          </p:cNvPr>
          <p:cNvSpPr txBox="1"/>
          <p:nvPr/>
        </p:nvSpPr>
        <p:spPr>
          <a:xfrm>
            <a:off x="494768" y="2953566"/>
            <a:ext cx="4104144"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Trimetalic</a:t>
            </a:r>
            <a:r>
              <a:rPr lang="en-US" sz="2400" dirty="0"/>
              <a:t> core</a:t>
            </a:r>
          </a:p>
          <a:p>
            <a:pPr marL="742950" lvl="1" indent="-285750">
              <a:buFont typeface="Arial" panose="020B0604020202020204" pitchFamily="34" charset="0"/>
              <a:buChar char="•"/>
            </a:pPr>
            <a:r>
              <a:rPr lang="en-US" sz="2400" dirty="0"/>
              <a:t>Lower resistance</a:t>
            </a:r>
          </a:p>
          <a:p>
            <a:pPr marL="742950" lvl="1" indent="-285750">
              <a:buFont typeface="Arial" panose="020B0604020202020204" pitchFamily="34" charset="0"/>
              <a:buChar char="•"/>
            </a:pPr>
            <a:r>
              <a:rPr lang="en-US" sz="2400" dirty="0"/>
              <a:t>High conductivity</a:t>
            </a:r>
          </a:p>
          <a:p>
            <a:pPr marL="742950" lvl="1" indent="-285750">
              <a:buFont typeface="Arial" panose="020B0604020202020204" pitchFamily="34" charset="0"/>
              <a:buChar char="•"/>
            </a:pPr>
            <a:r>
              <a:rPr lang="en-US" sz="2400" dirty="0"/>
              <a:t>Corrosion resistance</a:t>
            </a:r>
          </a:p>
          <a:p>
            <a:pPr marL="742950" lvl="1" indent="-285750">
              <a:buFont typeface="Arial" panose="020B0604020202020204" pitchFamily="34" charset="0"/>
              <a:buChar char="•"/>
            </a:pPr>
            <a:r>
              <a:rPr lang="en-US" sz="2400" dirty="0"/>
              <a:t>Greater flexibility for easier installation</a:t>
            </a:r>
          </a:p>
          <a:p>
            <a:pPr lvl="1"/>
            <a:r>
              <a:rPr lang="en-US" sz="2400" dirty="0"/>
              <a:t>For use on ANY fire alarm panel or monitor module</a:t>
            </a:r>
          </a:p>
          <a:p>
            <a:pPr lvl="1"/>
            <a:endParaRPr lang="en-US" sz="2400" dirty="0"/>
          </a:p>
          <a:p>
            <a:pPr marL="742950" lvl="1" indent="-285750">
              <a:buFont typeface="Arial" panose="020B0604020202020204" pitchFamily="34" charset="0"/>
              <a:buChar char="•"/>
            </a:pPr>
            <a:endParaRPr lang="en-US" sz="2400" dirty="0"/>
          </a:p>
          <a:p>
            <a:pPr lvl="1"/>
            <a:endParaRPr lang="en-US" sz="2400" dirty="0"/>
          </a:p>
          <a:p>
            <a:pPr lvl="1"/>
            <a:endParaRPr lang="en-US" sz="2400" dirty="0"/>
          </a:p>
          <a:p>
            <a:pPr marL="285750" indent="-285750">
              <a:buFont typeface="Arial" panose="020B0604020202020204" pitchFamily="34" charset="0"/>
              <a:buChar char="•"/>
            </a:pPr>
            <a:endParaRPr lang="en-US" sz="2400" dirty="0"/>
          </a:p>
        </p:txBody>
      </p:sp>
      <p:pic>
        <p:nvPicPr>
          <p:cNvPr id="3" name="Picture 2" descr="SafeCable Logo.jpg">
            <a:extLst>
              <a:ext uri="{FF2B5EF4-FFF2-40B4-BE49-F238E27FC236}">
                <a16:creationId xmlns:a16="http://schemas.microsoft.com/office/drawing/2014/main" id="{C31CEE1B-06AA-F445-0E5B-AC5C7E974A7B}"/>
              </a:ext>
            </a:extLst>
          </p:cNvPr>
          <p:cNvPicPr>
            <a:picLocks noChangeAspect="1"/>
          </p:cNvPicPr>
          <p:nvPr/>
        </p:nvPicPr>
        <p:blipFill>
          <a:blip r:embed="rId4"/>
          <a:stretch>
            <a:fillRect/>
          </a:stretch>
        </p:blipFill>
        <p:spPr>
          <a:xfrm>
            <a:off x="1071333" y="323347"/>
            <a:ext cx="3527578" cy="1155192"/>
          </a:xfrm>
          <a:prstGeom prst="rect">
            <a:avLst/>
          </a:prstGeom>
          <a:effectLst/>
        </p:spPr>
      </p:pic>
      <p:pic>
        <p:nvPicPr>
          <p:cNvPr id="7" name="Picture 6">
            <a:extLst>
              <a:ext uri="{FF2B5EF4-FFF2-40B4-BE49-F238E27FC236}">
                <a16:creationId xmlns:a16="http://schemas.microsoft.com/office/drawing/2014/main" id="{DF5387D8-B00F-C285-3246-9021181C0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013" y="838200"/>
            <a:ext cx="1918756" cy="5342835"/>
          </a:xfrm>
          <a:prstGeom prst="rect">
            <a:avLst/>
          </a:prstGeom>
        </p:spPr>
      </p:pic>
    </p:spTree>
    <p:extLst>
      <p:ext uri="{BB962C8B-B14F-4D97-AF65-F5344CB8AC3E}">
        <p14:creationId xmlns:p14="http://schemas.microsoft.com/office/powerpoint/2010/main" val="3356324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2A5991-7491-463E-4381-94FC40E756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1066800" y="2156577"/>
            <a:ext cx="8229600" cy="1143000"/>
          </a:xfrm>
        </p:spPr>
        <p:txBody>
          <a:bodyPr/>
          <a:lstStyle/>
          <a:p>
            <a:r>
              <a:rPr lang="en-US" b="1" dirty="0"/>
              <a:t>Advanced cable design</a:t>
            </a:r>
          </a:p>
        </p:txBody>
      </p:sp>
      <p:sp>
        <p:nvSpPr>
          <p:cNvPr id="10" name="TextBox 9">
            <a:extLst>
              <a:ext uri="{FF2B5EF4-FFF2-40B4-BE49-F238E27FC236}">
                <a16:creationId xmlns:a16="http://schemas.microsoft.com/office/drawing/2014/main" id="{58D56F0A-C41C-A39F-1698-2B93660EA0C9}"/>
              </a:ext>
            </a:extLst>
          </p:cNvPr>
          <p:cNvSpPr txBox="1"/>
          <p:nvPr/>
        </p:nvSpPr>
        <p:spPr>
          <a:xfrm>
            <a:off x="457200" y="3289280"/>
            <a:ext cx="51816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10,000ft continuous run length</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Lower material cost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Reduce installation time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Use YOUR panel</a:t>
            </a:r>
          </a:p>
          <a:p>
            <a:pPr lvl="1"/>
            <a:endParaRPr lang="en-US" sz="2400" dirty="0"/>
          </a:p>
          <a:p>
            <a:pPr marL="742950" lvl="1" indent="-285750">
              <a:buFont typeface="Arial" panose="020B0604020202020204" pitchFamily="34" charset="0"/>
              <a:buChar char="•"/>
            </a:pPr>
            <a:endParaRPr lang="en-US" sz="2400" dirty="0"/>
          </a:p>
          <a:p>
            <a:pPr lvl="1"/>
            <a:endParaRPr lang="en-US" sz="2400" dirty="0"/>
          </a:p>
          <a:p>
            <a:pPr lvl="1"/>
            <a:endParaRPr lang="en-US" sz="2400" dirty="0"/>
          </a:p>
          <a:p>
            <a:pPr marL="285750" indent="-285750">
              <a:buFont typeface="Arial" panose="020B0604020202020204" pitchFamily="34" charset="0"/>
              <a:buChar char="•"/>
            </a:pPr>
            <a:endParaRPr lang="en-US" sz="2400" dirty="0"/>
          </a:p>
        </p:txBody>
      </p:sp>
      <p:pic>
        <p:nvPicPr>
          <p:cNvPr id="3" name="Picture 2" descr="SafeCable Logo.jpg">
            <a:extLst>
              <a:ext uri="{FF2B5EF4-FFF2-40B4-BE49-F238E27FC236}">
                <a16:creationId xmlns:a16="http://schemas.microsoft.com/office/drawing/2014/main" id="{C31CEE1B-06AA-F445-0E5B-AC5C7E974A7B}"/>
              </a:ext>
            </a:extLst>
          </p:cNvPr>
          <p:cNvPicPr>
            <a:picLocks noChangeAspect="1"/>
          </p:cNvPicPr>
          <p:nvPr/>
        </p:nvPicPr>
        <p:blipFill>
          <a:blip r:embed="rId4"/>
          <a:stretch>
            <a:fillRect/>
          </a:stretch>
        </p:blipFill>
        <p:spPr>
          <a:xfrm>
            <a:off x="1071333" y="323347"/>
            <a:ext cx="3527578" cy="1155192"/>
          </a:xfrm>
          <a:prstGeom prst="rect">
            <a:avLst/>
          </a:prstGeom>
          <a:effectLst/>
        </p:spPr>
      </p:pic>
      <p:pic>
        <p:nvPicPr>
          <p:cNvPr id="7" name="Picture 6">
            <a:extLst>
              <a:ext uri="{FF2B5EF4-FFF2-40B4-BE49-F238E27FC236}">
                <a16:creationId xmlns:a16="http://schemas.microsoft.com/office/drawing/2014/main" id="{C8D2096E-9BFB-3A07-8E2C-A4521A371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013" y="838200"/>
            <a:ext cx="1918756" cy="5342835"/>
          </a:xfrm>
          <a:prstGeom prst="rect">
            <a:avLst/>
          </a:prstGeom>
        </p:spPr>
      </p:pic>
    </p:spTree>
    <p:extLst>
      <p:ext uri="{BB962C8B-B14F-4D97-AF65-F5344CB8AC3E}">
        <p14:creationId xmlns:p14="http://schemas.microsoft.com/office/powerpoint/2010/main" val="3390655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97DFE8-5D28-3B8E-6505-4679FF7BA7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1752600" y="2031599"/>
            <a:ext cx="8229600" cy="1143000"/>
          </a:xfrm>
        </p:spPr>
        <p:txBody>
          <a:bodyPr>
            <a:normAutofit fontScale="90000"/>
          </a:bodyPr>
          <a:lstStyle/>
          <a:p>
            <a:r>
              <a:rPr lang="en-US" b="1" dirty="0"/>
              <a:t>Temperatures </a:t>
            </a:r>
            <a:br>
              <a:rPr lang="en-US" b="1" dirty="0"/>
            </a:br>
            <a:r>
              <a:rPr lang="en-US" b="1" dirty="0"/>
              <a:t>and Coatings</a:t>
            </a:r>
          </a:p>
        </p:txBody>
      </p:sp>
      <p:pic>
        <p:nvPicPr>
          <p:cNvPr id="3" name="Picture 2" descr="SafeCable Logo.jpg">
            <a:extLst>
              <a:ext uri="{FF2B5EF4-FFF2-40B4-BE49-F238E27FC236}">
                <a16:creationId xmlns:a16="http://schemas.microsoft.com/office/drawing/2014/main" id="{C31CEE1B-06AA-F445-0E5B-AC5C7E974A7B}"/>
              </a:ext>
            </a:extLst>
          </p:cNvPr>
          <p:cNvPicPr>
            <a:picLocks noChangeAspect="1"/>
          </p:cNvPicPr>
          <p:nvPr/>
        </p:nvPicPr>
        <p:blipFill>
          <a:blip r:embed="rId4"/>
          <a:stretch>
            <a:fillRect/>
          </a:stretch>
        </p:blipFill>
        <p:spPr>
          <a:xfrm>
            <a:off x="1071333" y="323347"/>
            <a:ext cx="3527578" cy="1155192"/>
          </a:xfrm>
          <a:prstGeom prst="rect">
            <a:avLst/>
          </a:prstGeom>
          <a:effectLst/>
        </p:spPr>
      </p:pic>
      <p:grpSp>
        <p:nvGrpSpPr>
          <p:cNvPr id="5" name="Group 36">
            <a:extLst>
              <a:ext uri="{FF2B5EF4-FFF2-40B4-BE49-F238E27FC236}">
                <a16:creationId xmlns:a16="http://schemas.microsoft.com/office/drawing/2014/main" id="{BF6C9A20-9E28-D931-C7C7-4DCB720C68F8}"/>
              </a:ext>
            </a:extLst>
          </p:cNvPr>
          <p:cNvGrpSpPr>
            <a:grpSpLocks/>
          </p:cNvGrpSpPr>
          <p:nvPr/>
        </p:nvGrpSpPr>
        <p:grpSpPr bwMode="auto">
          <a:xfrm>
            <a:off x="848479" y="3330849"/>
            <a:ext cx="3973286" cy="1685450"/>
            <a:chOff x="990600" y="3424435"/>
            <a:chExt cx="4092526" cy="1685231"/>
          </a:xfrm>
          <a:noFill/>
        </p:grpSpPr>
        <p:sp>
          <p:nvSpPr>
            <p:cNvPr id="6" name="TextBox 33">
              <a:extLst>
                <a:ext uri="{FF2B5EF4-FFF2-40B4-BE49-F238E27FC236}">
                  <a16:creationId xmlns:a16="http://schemas.microsoft.com/office/drawing/2014/main" id="{CFD2CB90-B9FE-422A-7D80-1895E7C0FE86}"/>
                </a:ext>
              </a:extLst>
            </p:cNvPr>
            <p:cNvSpPr txBox="1">
              <a:spLocks noChangeArrowheads="1"/>
            </p:cNvSpPr>
            <p:nvPr/>
          </p:nvSpPr>
          <p:spPr bwMode="auto">
            <a:xfrm>
              <a:off x="990600" y="3424435"/>
              <a:ext cx="4092526" cy="461605"/>
            </a:xfrm>
            <a:prstGeom prst="rect">
              <a:avLst/>
            </a:prstGeom>
            <a:grpFill/>
            <a:ln w="9525">
              <a:noFill/>
              <a:miter lim="800000"/>
              <a:headEnd/>
              <a:tailEnd/>
            </a:ln>
          </p:spPr>
          <p:txBody>
            <a:bodyPr>
              <a:spAutoFit/>
            </a:bodyPr>
            <a:lstStyle/>
            <a:p>
              <a:pPr>
                <a:defRPr/>
              </a:pPr>
              <a:r>
                <a:rPr lang="en-US" sz="1200" b="1" dirty="0"/>
                <a:t>Nylon - </a:t>
              </a:r>
              <a:r>
                <a:rPr lang="en-US" sz="1200" dirty="0"/>
                <a:t>UV protected for outdoor applications and extra</a:t>
              </a:r>
              <a:br>
                <a:rPr lang="en-US" sz="1200" dirty="0"/>
              </a:br>
              <a:r>
                <a:rPr lang="en-US" sz="1200" dirty="0"/>
                <a:t>              durable for harsh industrial environments.</a:t>
              </a:r>
            </a:p>
          </p:txBody>
        </p:sp>
        <p:sp>
          <p:nvSpPr>
            <p:cNvPr id="7" name="TextBox 34">
              <a:extLst>
                <a:ext uri="{FF2B5EF4-FFF2-40B4-BE49-F238E27FC236}">
                  <a16:creationId xmlns:a16="http://schemas.microsoft.com/office/drawing/2014/main" id="{320C6E47-A28A-AC21-1989-85E7F2A3DEE9}"/>
                </a:ext>
              </a:extLst>
            </p:cNvPr>
            <p:cNvSpPr txBox="1">
              <a:spLocks noChangeArrowheads="1"/>
            </p:cNvSpPr>
            <p:nvPr/>
          </p:nvSpPr>
          <p:spPr bwMode="auto">
            <a:xfrm>
              <a:off x="990600" y="4038600"/>
              <a:ext cx="4092526" cy="461665"/>
            </a:xfrm>
            <a:prstGeom prst="rect">
              <a:avLst/>
            </a:prstGeom>
            <a:grpFill/>
            <a:ln w="9525">
              <a:noFill/>
              <a:miter lim="800000"/>
              <a:headEnd/>
              <a:tailEnd/>
            </a:ln>
          </p:spPr>
          <p:txBody>
            <a:bodyPr>
              <a:spAutoFit/>
            </a:bodyPr>
            <a:lstStyle/>
            <a:p>
              <a:pPr>
                <a:defRPr/>
              </a:pPr>
              <a:r>
                <a:rPr lang="en-US" sz="1200" b="1" dirty="0"/>
                <a:t>Polypropylene – </a:t>
              </a:r>
              <a:r>
                <a:rPr lang="en-US" sz="1200" dirty="0"/>
                <a:t>For chemically harsh and caustic</a:t>
              </a:r>
              <a:br>
                <a:rPr lang="en-US" sz="1200" dirty="0"/>
              </a:br>
              <a:r>
                <a:rPr lang="en-US" sz="1200" dirty="0"/>
                <a:t>                             environments such as wet benches.</a:t>
              </a:r>
            </a:p>
          </p:txBody>
        </p:sp>
        <p:sp>
          <p:nvSpPr>
            <p:cNvPr id="8" name="TextBox 35">
              <a:extLst>
                <a:ext uri="{FF2B5EF4-FFF2-40B4-BE49-F238E27FC236}">
                  <a16:creationId xmlns:a16="http://schemas.microsoft.com/office/drawing/2014/main" id="{C8002C67-8DD7-DA0E-FBAE-53A0CE583346}"/>
                </a:ext>
              </a:extLst>
            </p:cNvPr>
            <p:cNvSpPr txBox="1">
              <a:spLocks noChangeArrowheads="1"/>
            </p:cNvSpPr>
            <p:nvPr/>
          </p:nvSpPr>
          <p:spPr bwMode="auto">
            <a:xfrm>
              <a:off x="990600" y="4648001"/>
              <a:ext cx="4092526" cy="461665"/>
            </a:xfrm>
            <a:prstGeom prst="rect">
              <a:avLst/>
            </a:prstGeom>
            <a:grpFill/>
            <a:ln w="9525">
              <a:noFill/>
              <a:miter lim="800000"/>
              <a:headEnd/>
              <a:tailEnd/>
            </a:ln>
          </p:spPr>
          <p:txBody>
            <a:bodyPr>
              <a:spAutoFit/>
            </a:bodyPr>
            <a:lstStyle/>
            <a:p>
              <a:pPr>
                <a:defRPr/>
              </a:pPr>
              <a:r>
                <a:rPr lang="en-US" sz="1200" b="1" dirty="0"/>
                <a:t>GuideWire – </a:t>
              </a:r>
              <a:r>
                <a:rPr lang="en-US" sz="1200" dirty="0"/>
                <a:t>For spanning distances up to 250 ft. (76m)</a:t>
              </a:r>
              <a:br>
                <a:rPr lang="en-US" sz="1200" dirty="0"/>
              </a:br>
              <a:r>
                <a:rPr lang="en-US" sz="1200" dirty="0"/>
                <a:t>                      with supports every 15 ft. (4.6m).</a:t>
              </a:r>
            </a:p>
          </p:txBody>
        </p:sp>
      </p:grpSp>
      <p:pic>
        <p:nvPicPr>
          <p:cNvPr id="11" name="Picture 10">
            <a:extLst>
              <a:ext uri="{FF2B5EF4-FFF2-40B4-BE49-F238E27FC236}">
                <a16:creationId xmlns:a16="http://schemas.microsoft.com/office/drawing/2014/main" id="{524F5A3F-B31B-3FE5-43B8-BDECAE84F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6298" y="659431"/>
            <a:ext cx="1918756" cy="5342835"/>
          </a:xfrm>
          <a:prstGeom prst="rect">
            <a:avLst/>
          </a:prstGeom>
        </p:spPr>
      </p:pic>
      <p:pic>
        <p:nvPicPr>
          <p:cNvPr id="13" name="Picture 12">
            <a:extLst>
              <a:ext uri="{FF2B5EF4-FFF2-40B4-BE49-F238E27FC236}">
                <a16:creationId xmlns:a16="http://schemas.microsoft.com/office/drawing/2014/main" id="{A269AAA8-F4A3-67C2-9A33-32E92923C4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7542" y="3429000"/>
            <a:ext cx="1918756" cy="2345979"/>
          </a:xfrm>
          <a:prstGeom prst="rect">
            <a:avLst/>
          </a:prstGeom>
        </p:spPr>
      </p:pic>
    </p:spTree>
    <p:extLst>
      <p:ext uri="{BB962C8B-B14F-4D97-AF65-F5344CB8AC3E}">
        <p14:creationId xmlns:p14="http://schemas.microsoft.com/office/powerpoint/2010/main" val="3788452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9DEE9-E36C-0496-5F89-5B8C71A850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1" y="0"/>
            <a:ext cx="9144000" cy="6858000"/>
          </a:xfrm>
          <a:prstGeom prst="rect">
            <a:avLst/>
          </a:prstGeom>
        </p:spPr>
      </p:pic>
      <p:sp>
        <p:nvSpPr>
          <p:cNvPr id="2" name="Title 1">
            <a:extLst>
              <a:ext uri="{FF2B5EF4-FFF2-40B4-BE49-F238E27FC236}">
                <a16:creationId xmlns:a16="http://schemas.microsoft.com/office/drawing/2014/main" id="{732C2C6E-889E-F8BD-ABDC-2CC4DFA17B89}"/>
              </a:ext>
            </a:extLst>
          </p:cNvPr>
          <p:cNvSpPr>
            <a:spLocks noGrp="1"/>
          </p:cNvSpPr>
          <p:nvPr>
            <p:ph type="title"/>
          </p:nvPr>
        </p:nvSpPr>
        <p:spPr>
          <a:xfrm>
            <a:off x="-762000" y="2032694"/>
            <a:ext cx="8229600" cy="1143000"/>
          </a:xfrm>
        </p:spPr>
        <p:txBody>
          <a:bodyPr/>
          <a:lstStyle/>
          <a:p>
            <a:r>
              <a:rPr lang="en-US" b="1" dirty="0"/>
              <a:t>Temperatures and Spacing</a:t>
            </a:r>
          </a:p>
        </p:txBody>
      </p:sp>
      <p:sp>
        <p:nvSpPr>
          <p:cNvPr id="10" name="TextBox 9">
            <a:extLst>
              <a:ext uri="{FF2B5EF4-FFF2-40B4-BE49-F238E27FC236}">
                <a16:creationId xmlns:a16="http://schemas.microsoft.com/office/drawing/2014/main" id="{58D56F0A-C41C-A39F-1698-2B93660EA0C9}"/>
              </a:ext>
            </a:extLst>
          </p:cNvPr>
          <p:cNvSpPr txBox="1"/>
          <p:nvPr/>
        </p:nvSpPr>
        <p:spPr>
          <a:xfrm>
            <a:off x="388535" y="3200408"/>
            <a:ext cx="5181600" cy="1938992"/>
          </a:xfrm>
          <a:prstGeom prst="rect">
            <a:avLst/>
          </a:prstGeom>
          <a:noFill/>
        </p:spPr>
        <p:txBody>
          <a:bodyPr wrap="square" rtlCol="0">
            <a:spAutoFit/>
          </a:bodyPr>
          <a:lstStyle/>
          <a:p>
            <a:pPr lvl="1"/>
            <a:endParaRPr lang="en-US" sz="2400" dirty="0"/>
          </a:p>
          <a:p>
            <a:pPr marL="742950" lvl="1" indent="-285750">
              <a:buFont typeface="Arial" panose="020B0604020202020204" pitchFamily="34" charset="0"/>
              <a:buChar char="•"/>
            </a:pPr>
            <a:endParaRPr lang="en-US" sz="2400" dirty="0"/>
          </a:p>
          <a:p>
            <a:pPr lvl="1"/>
            <a:endParaRPr lang="en-US" sz="2400" dirty="0"/>
          </a:p>
          <a:p>
            <a:pPr lvl="1"/>
            <a:endParaRPr lang="en-US" sz="2400" dirty="0"/>
          </a:p>
          <a:p>
            <a:pPr marL="285750" indent="-285750">
              <a:buFont typeface="Arial" panose="020B0604020202020204" pitchFamily="34" charset="0"/>
              <a:buChar char="•"/>
            </a:pPr>
            <a:endParaRPr lang="en-US" sz="2400" dirty="0"/>
          </a:p>
        </p:txBody>
      </p:sp>
      <p:pic>
        <p:nvPicPr>
          <p:cNvPr id="3" name="Picture 2" descr="SafeCable Logo.jpg">
            <a:extLst>
              <a:ext uri="{FF2B5EF4-FFF2-40B4-BE49-F238E27FC236}">
                <a16:creationId xmlns:a16="http://schemas.microsoft.com/office/drawing/2014/main" id="{C31CEE1B-06AA-F445-0E5B-AC5C7E974A7B}"/>
              </a:ext>
            </a:extLst>
          </p:cNvPr>
          <p:cNvPicPr>
            <a:picLocks noChangeAspect="1"/>
          </p:cNvPicPr>
          <p:nvPr/>
        </p:nvPicPr>
        <p:blipFill>
          <a:blip r:embed="rId4"/>
          <a:stretch>
            <a:fillRect/>
          </a:stretch>
        </p:blipFill>
        <p:spPr>
          <a:xfrm>
            <a:off x="1071333" y="323347"/>
            <a:ext cx="3527578" cy="1155192"/>
          </a:xfrm>
          <a:prstGeom prst="rect">
            <a:avLst/>
          </a:prstGeom>
          <a:effectLst/>
        </p:spPr>
      </p:pic>
      <p:sp>
        <p:nvSpPr>
          <p:cNvPr id="11" name="Rectangle 10">
            <a:extLst>
              <a:ext uri="{FF2B5EF4-FFF2-40B4-BE49-F238E27FC236}">
                <a16:creationId xmlns:a16="http://schemas.microsoft.com/office/drawing/2014/main" id="{389E772C-8EB8-6131-C8DD-DCB8B5054768}"/>
              </a:ext>
            </a:extLst>
          </p:cNvPr>
          <p:cNvSpPr/>
          <p:nvPr/>
        </p:nvSpPr>
        <p:spPr>
          <a:xfrm flipV="1">
            <a:off x="152400" y="2309772"/>
            <a:ext cx="6791325" cy="4402138"/>
          </a:xfrm>
          <a:prstGeom prst="rect">
            <a:avLst/>
          </a:prstGeom>
          <a:gradFill flip="none" rotWithShape="1">
            <a:gsLst>
              <a:gs pos="0">
                <a:schemeClr val="bg1">
                  <a:lumMod val="85000"/>
                  <a:shade val="67500"/>
                  <a:satMod val="115000"/>
                  <a:alpha val="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aphicFrame>
        <p:nvGraphicFramePr>
          <p:cNvPr id="12" name="Table 11">
            <a:extLst>
              <a:ext uri="{FF2B5EF4-FFF2-40B4-BE49-F238E27FC236}">
                <a16:creationId xmlns:a16="http://schemas.microsoft.com/office/drawing/2014/main" id="{1E26DB09-FB83-0E3F-A1C7-4FE23436448B}"/>
              </a:ext>
            </a:extLst>
          </p:cNvPr>
          <p:cNvGraphicFramePr>
            <a:graphicFrameLocks noGrp="1"/>
          </p:cNvGraphicFramePr>
          <p:nvPr>
            <p:extLst>
              <p:ext uri="{D42A27DB-BD31-4B8C-83A1-F6EECF244321}">
                <p14:modId xmlns:p14="http://schemas.microsoft.com/office/powerpoint/2010/main" val="1401582732"/>
              </p:ext>
            </p:extLst>
          </p:nvPr>
        </p:nvGraphicFramePr>
        <p:xfrm>
          <a:off x="1033462" y="2919372"/>
          <a:ext cx="4953000" cy="1645920"/>
        </p:xfrm>
        <a:graphic>
          <a:graphicData uri="http://schemas.openxmlformats.org/drawingml/2006/table">
            <a:tbl>
              <a:tblPr firstRow="1" bandRow="1">
                <a:tableStyleId>{5C22544A-7EE6-4342-B048-85BDC9FD1C3A}</a:tableStyleId>
              </a:tblPr>
              <a:tblGrid>
                <a:gridCol w="1780854">
                  <a:extLst>
                    <a:ext uri="{9D8B030D-6E8A-4147-A177-3AD203B41FA5}">
                      <a16:colId xmlns:a16="http://schemas.microsoft.com/office/drawing/2014/main" val="20000"/>
                    </a:ext>
                  </a:extLst>
                </a:gridCol>
                <a:gridCol w="1521146">
                  <a:extLst>
                    <a:ext uri="{9D8B030D-6E8A-4147-A177-3AD203B41FA5}">
                      <a16:colId xmlns:a16="http://schemas.microsoft.com/office/drawing/2014/main" val="20001"/>
                    </a:ext>
                  </a:extLst>
                </a:gridCol>
                <a:gridCol w="1651000">
                  <a:extLst>
                    <a:ext uri="{9D8B030D-6E8A-4147-A177-3AD203B41FA5}">
                      <a16:colId xmlns:a16="http://schemas.microsoft.com/office/drawing/2014/main" val="20002"/>
                    </a:ext>
                  </a:extLst>
                </a:gridCol>
              </a:tblGrid>
              <a:tr h="259080">
                <a:tc>
                  <a:txBody>
                    <a:bodyPr/>
                    <a:lstStyle/>
                    <a:p>
                      <a:pPr algn="ctr"/>
                      <a:r>
                        <a:rPr lang="en-US" sz="1200" dirty="0">
                          <a:solidFill>
                            <a:schemeClr val="bg1"/>
                          </a:solidFill>
                          <a:latin typeface="Arial" pitchFamily="34" charset="0"/>
                          <a:cs typeface="Arial" pitchFamily="34" charset="0"/>
                        </a:rPr>
                        <a:t>Temperature</a:t>
                      </a:r>
                      <a:r>
                        <a:rPr lang="en-US" sz="1200" baseline="0" dirty="0">
                          <a:solidFill>
                            <a:schemeClr val="bg1"/>
                          </a:solidFill>
                          <a:latin typeface="Arial" pitchFamily="34" charset="0"/>
                          <a:cs typeface="Arial" pitchFamily="34" charset="0"/>
                        </a:rPr>
                        <a:t> Rating</a:t>
                      </a:r>
                      <a:endParaRPr lang="en-US" sz="1200"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200" dirty="0">
                          <a:solidFill>
                            <a:schemeClr val="bg1"/>
                          </a:solidFill>
                          <a:latin typeface="Arial" pitchFamily="34" charset="0"/>
                          <a:cs typeface="Arial" pitchFamily="34" charset="0"/>
                        </a:rPr>
                        <a:t>UL, C-UL-US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200" dirty="0">
                          <a:solidFill>
                            <a:schemeClr val="bg1"/>
                          </a:solidFill>
                          <a:latin typeface="Arial" pitchFamily="34" charset="0"/>
                          <a:cs typeface="Arial" pitchFamily="34" charset="0"/>
                        </a:rPr>
                        <a:t>FM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259080">
                <a:tc>
                  <a:txBody>
                    <a:bodyPr/>
                    <a:lstStyle/>
                    <a:p>
                      <a:pPr algn="ctr"/>
                      <a:r>
                        <a:rPr lang="en-US" sz="1200" dirty="0">
                          <a:latin typeface="Arial" pitchFamily="34" charset="0"/>
                          <a:cs typeface="Arial" pitchFamily="34" charset="0"/>
                        </a:rPr>
                        <a:t>155°F</a:t>
                      </a:r>
                      <a:r>
                        <a:rPr lang="en-US" sz="1200" baseline="0" dirty="0">
                          <a:latin typeface="Arial" pitchFamily="34" charset="0"/>
                          <a:cs typeface="Arial" pitchFamily="34" charset="0"/>
                        </a:rPr>
                        <a:t> (68°C)</a:t>
                      </a:r>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latin typeface="Arial" pitchFamily="34" charset="0"/>
                          <a:cs typeface="Arial" pitchFamily="34" charset="0"/>
                        </a:rPr>
                        <a:t>35’ (10.7m)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latin typeface="Arial" pitchFamily="34" charset="0"/>
                          <a:cs typeface="Arial" pitchFamily="34" charset="0"/>
                        </a:rPr>
                        <a:t>30’ (9.1m)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59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172°F</a:t>
                      </a:r>
                      <a:r>
                        <a:rPr lang="en-US" sz="1200" baseline="0" dirty="0">
                          <a:latin typeface="Arial" pitchFamily="34" charset="0"/>
                          <a:cs typeface="Arial" pitchFamily="34" charset="0"/>
                        </a:rPr>
                        <a:t> (78°C)</a:t>
                      </a:r>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35’ (10.7m)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30’ (9.1m)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59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190°F</a:t>
                      </a:r>
                      <a:r>
                        <a:rPr lang="en-US" sz="1200" baseline="0" dirty="0">
                          <a:latin typeface="Arial" pitchFamily="34" charset="0"/>
                          <a:cs typeface="Arial" pitchFamily="34" charset="0"/>
                        </a:rPr>
                        <a:t> (88°C)</a:t>
                      </a:r>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35’ (10.7m)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30’ (9.1m)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59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220°F</a:t>
                      </a:r>
                      <a:r>
                        <a:rPr lang="en-US" sz="1200" baseline="0" dirty="0">
                          <a:latin typeface="Arial" pitchFamily="34" charset="0"/>
                          <a:cs typeface="Arial" pitchFamily="34" charset="0"/>
                        </a:rPr>
                        <a:t> (105°C)</a:t>
                      </a:r>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35’ (10.7m)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25’ (7.6m)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59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365ºF</a:t>
                      </a:r>
                      <a:r>
                        <a:rPr lang="en-US" sz="1200" baseline="0" dirty="0">
                          <a:latin typeface="Arial" pitchFamily="34" charset="0"/>
                          <a:cs typeface="Arial" pitchFamily="34" charset="0"/>
                        </a:rPr>
                        <a:t> (185ºC)</a:t>
                      </a:r>
                      <a:endParaRPr lang="en-US" sz="1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35’ (10.7m)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25’ (7.6m)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pSp>
        <p:nvGrpSpPr>
          <p:cNvPr id="13" name="Group 56">
            <a:extLst>
              <a:ext uri="{FF2B5EF4-FFF2-40B4-BE49-F238E27FC236}">
                <a16:creationId xmlns:a16="http://schemas.microsoft.com/office/drawing/2014/main" id="{4F1EE9EA-CB33-A27B-DC21-38E601FFE0ED}"/>
              </a:ext>
            </a:extLst>
          </p:cNvPr>
          <p:cNvGrpSpPr>
            <a:grpSpLocks/>
          </p:cNvGrpSpPr>
          <p:nvPr/>
        </p:nvGrpSpPr>
        <p:grpSpPr bwMode="auto">
          <a:xfrm>
            <a:off x="2022475" y="4617997"/>
            <a:ext cx="3006725" cy="1958975"/>
            <a:chOff x="2741613" y="4670425"/>
            <a:chExt cx="3006725" cy="1958975"/>
          </a:xfrm>
        </p:grpSpPr>
        <p:sp>
          <p:nvSpPr>
            <p:cNvPr id="14" name="Rectangle 13">
              <a:extLst>
                <a:ext uri="{FF2B5EF4-FFF2-40B4-BE49-F238E27FC236}">
                  <a16:creationId xmlns:a16="http://schemas.microsoft.com/office/drawing/2014/main" id="{98B2B2B2-C67A-E04F-E59E-527B331C8696}"/>
                </a:ext>
              </a:extLst>
            </p:cNvPr>
            <p:cNvSpPr/>
            <p:nvPr/>
          </p:nvSpPr>
          <p:spPr bwMode="auto">
            <a:xfrm>
              <a:off x="2741613" y="5003800"/>
              <a:ext cx="2897187" cy="1625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5" name="Straight Connector 14">
              <a:extLst>
                <a:ext uri="{FF2B5EF4-FFF2-40B4-BE49-F238E27FC236}">
                  <a16:creationId xmlns:a16="http://schemas.microsoft.com/office/drawing/2014/main" id="{0A3A5CFA-E13D-C516-52E5-3546B40AE960}"/>
                </a:ext>
              </a:extLst>
            </p:cNvPr>
            <p:cNvCxnSpPr/>
            <p:nvPr/>
          </p:nvCxnSpPr>
          <p:spPr bwMode="auto">
            <a:xfrm flipV="1">
              <a:off x="3167063" y="5440363"/>
              <a:ext cx="2444750"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148BC3-9FDD-AEEE-D727-B30D9EEFF578}"/>
                </a:ext>
              </a:extLst>
            </p:cNvPr>
            <p:cNvCxnSpPr/>
            <p:nvPr/>
          </p:nvCxnSpPr>
          <p:spPr bwMode="auto">
            <a:xfrm>
              <a:off x="3165475" y="6303963"/>
              <a:ext cx="2051050" cy="47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14F3968-225D-1741-5752-7ADE05E302DC}"/>
                </a:ext>
              </a:extLst>
            </p:cNvPr>
            <p:cNvCxnSpPr/>
            <p:nvPr/>
          </p:nvCxnSpPr>
          <p:spPr bwMode="auto">
            <a:xfrm rot="5400000">
              <a:off x="2739232" y="5869781"/>
              <a:ext cx="863600" cy="47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08A18D0-AED2-34EC-54C3-04A2F216ECFB}"/>
                </a:ext>
              </a:extLst>
            </p:cNvPr>
            <p:cNvSpPr/>
            <p:nvPr/>
          </p:nvSpPr>
          <p:spPr bwMode="auto">
            <a:xfrm>
              <a:off x="5213350" y="6284913"/>
              <a:ext cx="44450" cy="460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19" name="Rectangle 18">
              <a:extLst>
                <a:ext uri="{FF2B5EF4-FFF2-40B4-BE49-F238E27FC236}">
                  <a16:creationId xmlns:a16="http://schemas.microsoft.com/office/drawing/2014/main" id="{8EC64A09-09E3-C9D4-66E9-2914A0F96797}"/>
                </a:ext>
              </a:extLst>
            </p:cNvPr>
            <p:cNvSpPr/>
            <p:nvPr/>
          </p:nvSpPr>
          <p:spPr bwMode="auto">
            <a:xfrm>
              <a:off x="5591175" y="5414963"/>
              <a:ext cx="44450" cy="460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20" name="TextBox 42">
              <a:extLst>
                <a:ext uri="{FF2B5EF4-FFF2-40B4-BE49-F238E27FC236}">
                  <a16:creationId xmlns:a16="http://schemas.microsoft.com/office/drawing/2014/main" id="{B5A6E4E0-2827-BEDA-2769-E0DC70726D6F}"/>
                </a:ext>
              </a:extLst>
            </p:cNvPr>
            <p:cNvSpPr txBox="1">
              <a:spLocks noChangeArrowheads="1"/>
            </p:cNvSpPr>
            <p:nvPr/>
          </p:nvSpPr>
          <p:spPr bwMode="auto">
            <a:xfrm>
              <a:off x="4679709" y="5766109"/>
              <a:ext cx="1068629" cy="277012"/>
            </a:xfrm>
            <a:prstGeom prst="rect">
              <a:avLst/>
            </a:prstGeom>
            <a:noFill/>
            <a:ln w="9525">
              <a:noFill/>
              <a:miter lim="800000"/>
              <a:headEnd/>
              <a:tailEnd/>
            </a:ln>
          </p:spPr>
          <p:txBody>
            <a:bodyPr>
              <a:spAutoFit/>
            </a:bodyPr>
            <a:lstStyle/>
            <a:p>
              <a:pPr defTabSz="912813"/>
              <a:r>
                <a:rPr lang="en-US" sz="1200"/>
                <a:t>35’ (10.7m)</a:t>
              </a:r>
            </a:p>
          </p:txBody>
        </p:sp>
        <p:cxnSp>
          <p:nvCxnSpPr>
            <p:cNvPr id="21" name="Straight Connector 20">
              <a:extLst>
                <a:ext uri="{FF2B5EF4-FFF2-40B4-BE49-F238E27FC236}">
                  <a16:creationId xmlns:a16="http://schemas.microsoft.com/office/drawing/2014/main" id="{86C2B4B0-F4EA-1865-85FD-278846FE5DD8}"/>
                </a:ext>
              </a:extLst>
            </p:cNvPr>
            <p:cNvCxnSpPr/>
            <p:nvPr/>
          </p:nvCxnSpPr>
          <p:spPr bwMode="auto">
            <a:xfrm rot="16200000" flipH="1">
              <a:off x="4314031" y="5871369"/>
              <a:ext cx="822325" cy="1588"/>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3330D5-12DF-47ED-28D4-9048FAAB5535}"/>
                </a:ext>
              </a:extLst>
            </p:cNvPr>
            <p:cNvCxnSpPr/>
            <p:nvPr/>
          </p:nvCxnSpPr>
          <p:spPr bwMode="auto">
            <a:xfrm rot="5400000">
              <a:off x="3843338" y="5199063"/>
              <a:ext cx="388937" cy="1587"/>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51">
              <a:extLst>
                <a:ext uri="{FF2B5EF4-FFF2-40B4-BE49-F238E27FC236}">
                  <a16:creationId xmlns:a16="http://schemas.microsoft.com/office/drawing/2014/main" id="{09A0498A-364D-C274-97E6-C933F52DEC05}"/>
                </a:ext>
              </a:extLst>
            </p:cNvPr>
            <p:cNvSpPr txBox="1">
              <a:spLocks noChangeArrowheads="1"/>
            </p:cNvSpPr>
            <p:nvPr/>
          </p:nvSpPr>
          <p:spPr bwMode="auto">
            <a:xfrm>
              <a:off x="4037305" y="5080276"/>
              <a:ext cx="1221064" cy="277012"/>
            </a:xfrm>
            <a:prstGeom prst="rect">
              <a:avLst/>
            </a:prstGeom>
            <a:noFill/>
            <a:ln w="9525">
              <a:noFill/>
              <a:miter lim="800000"/>
              <a:headEnd/>
              <a:tailEnd/>
            </a:ln>
          </p:spPr>
          <p:txBody>
            <a:bodyPr>
              <a:spAutoFit/>
            </a:bodyPr>
            <a:lstStyle/>
            <a:p>
              <a:pPr defTabSz="912813"/>
              <a:r>
                <a:rPr lang="en-US" sz="1200"/>
                <a:t>17’6” (5.3m)</a:t>
              </a:r>
            </a:p>
          </p:txBody>
        </p:sp>
        <p:cxnSp>
          <p:nvCxnSpPr>
            <p:cNvPr id="24" name="Straight Connector 23">
              <a:extLst>
                <a:ext uri="{FF2B5EF4-FFF2-40B4-BE49-F238E27FC236}">
                  <a16:creationId xmlns:a16="http://schemas.microsoft.com/office/drawing/2014/main" id="{C79A864A-4AE4-673F-C5CA-D71B7D018D20}"/>
                </a:ext>
              </a:extLst>
            </p:cNvPr>
            <p:cNvCxnSpPr/>
            <p:nvPr/>
          </p:nvCxnSpPr>
          <p:spPr bwMode="auto">
            <a:xfrm>
              <a:off x="2747963" y="5022850"/>
              <a:ext cx="376237" cy="371475"/>
            </a:xfrm>
            <a:prstGeom prst="line">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56">
              <a:extLst>
                <a:ext uri="{FF2B5EF4-FFF2-40B4-BE49-F238E27FC236}">
                  <a16:creationId xmlns:a16="http://schemas.microsoft.com/office/drawing/2014/main" id="{A4EE6C1B-C1EE-520D-505C-66EBB490B665}"/>
                </a:ext>
              </a:extLst>
            </p:cNvPr>
            <p:cNvSpPr txBox="1">
              <a:spLocks noChangeArrowheads="1"/>
            </p:cNvSpPr>
            <p:nvPr/>
          </p:nvSpPr>
          <p:spPr bwMode="auto">
            <a:xfrm>
              <a:off x="2970265" y="5080276"/>
              <a:ext cx="458891" cy="277012"/>
            </a:xfrm>
            <a:prstGeom prst="rect">
              <a:avLst/>
            </a:prstGeom>
            <a:noFill/>
            <a:ln w="9525">
              <a:noFill/>
              <a:miter lim="800000"/>
              <a:headEnd/>
              <a:tailEnd/>
            </a:ln>
          </p:spPr>
          <p:txBody>
            <a:bodyPr>
              <a:spAutoFit/>
            </a:bodyPr>
            <a:lstStyle/>
            <a:p>
              <a:pPr defTabSz="912813"/>
              <a:r>
                <a:rPr lang="en-US" sz="1200"/>
                <a:t>.7x</a:t>
              </a:r>
            </a:p>
          </p:txBody>
        </p:sp>
        <p:sp>
          <p:nvSpPr>
            <p:cNvPr id="26" name="TextBox 57">
              <a:extLst>
                <a:ext uri="{FF2B5EF4-FFF2-40B4-BE49-F238E27FC236}">
                  <a16:creationId xmlns:a16="http://schemas.microsoft.com/office/drawing/2014/main" id="{2B5F0D0F-E8FA-6212-3BC7-B315FFCE9DB7}"/>
                </a:ext>
              </a:extLst>
            </p:cNvPr>
            <p:cNvSpPr txBox="1">
              <a:spLocks noChangeArrowheads="1"/>
            </p:cNvSpPr>
            <p:nvPr/>
          </p:nvSpPr>
          <p:spPr bwMode="auto">
            <a:xfrm>
              <a:off x="3581590" y="4670425"/>
              <a:ext cx="1371911" cy="307792"/>
            </a:xfrm>
            <a:prstGeom prst="rect">
              <a:avLst/>
            </a:prstGeom>
            <a:noFill/>
            <a:ln w="9525">
              <a:noFill/>
              <a:miter lim="800000"/>
              <a:headEnd/>
              <a:tailEnd/>
            </a:ln>
          </p:spPr>
          <p:txBody>
            <a:bodyPr>
              <a:spAutoFit/>
            </a:bodyPr>
            <a:lstStyle/>
            <a:p>
              <a:pPr defTabSz="912813"/>
              <a:r>
                <a:rPr lang="en-US" sz="1400" b="1"/>
                <a:t>Area Spacing</a:t>
              </a:r>
            </a:p>
          </p:txBody>
        </p:sp>
      </p:grpSp>
      <p:pic>
        <p:nvPicPr>
          <p:cNvPr id="6" name="Picture 5">
            <a:extLst>
              <a:ext uri="{FF2B5EF4-FFF2-40B4-BE49-F238E27FC236}">
                <a16:creationId xmlns:a16="http://schemas.microsoft.com/office/drawing/2014/main" id="{DECE0803-7F75-D42B-5A03-AA9D0A659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6298" y="659431"/>
            <a:ext cx="1918756" cy="5342835"/>
          </a:xfrm>
          <a:prstGeom prst="rect">
            <a:avLst/>
          </a:prstGeom>
        </p:spPr>
      </p:pic>
    </p:spTree>
    <p:extLst>
      <p:ext uri="{BB962C8B-B14F-4D97-AF65-F5344CB8AC3E}">
        <p14:creationId xmlns:p14="http://schemas.microsoft.com/office/powerpoint/2010/main" val="222265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6099</TotalTime>
  <Words>1291</Words>
  <Application>Microsoft Office PowerPoint</Application>
  <PresentationFormat>On-screen Show (4:3)</PresentationFormat>
  <Paragraphs>120</Paragraphs>
  <Slides>21</Slides>
  <Notes>21</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6" baseType="lpstr">
      <vt:lpstr>Arial</vt:lpstr>
      <vt:lpstr>Arial Black</vt:lpstr>
      <vt:lpstr>Calibri</vt:lpstr>
      <vt:lpstr>Office Theme</vt:lpstr>
      <vt:lpstr>CorelDRAW</vt:lpstr>
      <vt:lpstr>PowerPoint Presentation</vt:lpstr>
      <vt:lpstr>PowerPoint Presentation</vt:lpstr>
      <vt:lpstr>PowerPoint Presentation</vt:lpstr>
      <vt:lpstr>PowerPoint Presentation</vt:lpstr>
      <vt:lpstr>PowerPoint Presentation</vt:lpstr>
      <vt:lpstr>Advanced cable design</vt:lpstr>
      <vt:lpstr>Advanced cable design</vt:lpstr>
      <vt:lpstr>Temperatures  and Coatings</vt:lpstr>
      <vt:lpstr>Temperatures and Spacing</vt:lpstr>
      <vt:lpstr>Distance locating</vt:lpstr>
      <vt:lpstr>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alexh</dc:creator>
  <cp:lastModifiedBy>Scot Robertson</cp:lastModifiedBy>
  <cp:revision>32</cp:revision>
  <dcterms:created xsi:type="dcterms:W3CDTF">2011-08-01T20:41:10Z</dcterms:created>
  <dcterms:modified xsi:type="dcterms:W3CDTF">2024-12-20T14:46:59Z</dcterms:modified>
</cp:coreProperties>
</file>