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7" r:id="rId2"/>
    <p:sldId id="442" r:id="rId3"/>
    <p:sldId id="467" r:id="rId4"/>
    <p:sldId id="259" r:id="rId5"/>
    <p:sldId id="465" r:id="rId6"/>
    <p:sldId id="444" r:id="rId7"/>
    <p:sldId id="466" r:id="rId8"/>
    <p:sldId id="468" r:id="rId9"/>
    <p:sldId id="431" r:id="rId10"/>
    <p:sldId id="469" r:id="rId11"/>
    <p:sldId id="471" r:id="rId12"/>
    <p:sldId id="470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43" autoAdjust="0"/>
    <p:restoredTop sz="66450" autoAdjust="0"/>
  </p:normalViewPr>
  <p:slideViewPr>
    <p:cSldViewPr>
      <p:cViewPr varScale="1">
        <p:scale>
          <a:sx n="56" d="100"/>
          <a:sy n="56" d="100"/>
        </p:scale>
        <p:origin x="234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55E4B2-9A41-4A88-B185-F585055844AD}" type="datetimeFigureOut">
              <a:rPr lang="en-US" smtClean="0"/>
              <a:pPr/>
              <a:t>6/13/2023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AFC8AD-E73C-4A5B-96B5-D08CC3791DD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Introductions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1FB08C0-5C05-4155-9BBC-11DE02CCDA0B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8376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Hi my name is XXXXXXXXXXX. I am here to talk about Flame detection for Safe Fire Detection. Safe manufactures specialty detection products including air sampling smoke and fire </a:t>
            </a:r>
            <a:r>
              <a:rPr lang="en-US" dirty="0" err="1"/>
              <a:t>detectionand</a:t>
            </a:r>
            <a:r>
              <a:rPr lang="en-US" dirty="0"/>
              <a:t> , </a:t>
            </a:r>
            <a:r>
              <a:rPr lang="en-US" dirty="0" err="1"/>
              <a:t>Safecable</a:t>
            </a:r>
            <a:r>
              <a:rPr lang="en-US" dirty="0"/>
              <a:t> linear heat detection, safe flame </a:t>
            </a:r>
            <a:r>
              <a:rPr lang="en-US" dirty="0" err="1"/>
              <a:t>flame</a:t>
            </a:r>
            <a:r>
              <a:rPr lang="en-US" dirty="0"/>
              <a:t> detectors, </a:t>
            </a:r>
            <a:r>
              <a:rPr lang="en-US" dirty="0" err="1"/>
              <a:t>Redpipe</a:t>
            </a:r>
            <a:r>
              <a:rPr lang="en-US" dirty="0"/>
              <a:t> air sampling pipe and fittings finally redgear linear heat detection custom installation materials.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1FB08C0-5C05-4155-9BBC-11DE02CCDA0B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8367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Introductions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1FB08C0-5C05-4155-9BBC-11DE02CCDA0B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7043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Hi my name is XXXXXXXXXXX. I am here to talk about Flame detection for Safe Fire Detection. Safe manufactures specialty detection products including air sampling smoke and fire </a:t>
            </a:r>
            <a:r>
              <a:rPr lang="en-US" dirty="0" err="1"/>
              <a:t>detectionand</a:t>
            </a:r>
            <a:r>
              <a:rPr lang="en-US" dirty="0"/>
              <a:t> , </a:t>
            </a:r>
            <a:r>
              <a:rPr lang="en-US" dirty="0" err="1"/>
              <a:t>Safecable</a:t>
            </a:r>
            <a:r>
              <a:rPr lang="en-US" dirty="0"/>
              <a:t> linear heat detection, safe flame </a:t>
            </a:r>
            <a:r>
              <a:rPr lang="en-US" dirty="0" err="1"/>
              <a:t>flame</a:t>
            </a:r>
            <a:r>
              <a:rPr lang="en-US" dirty="0"/>
              <a:t> detectors, </a:t>
            </a:r>
            <a:r>
              <a:rPr lang="en-US" dirty="0" err="1"/>
              <a:t>Redpipe</a:t>
            </a:r>
            <a:r>
              <a:rPr lang="en-US" dirty="0"/>
              <a:t> air sampling pipe and fittings finally redgear linear heat detection custom installation materials.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1FB08C0-5C05-4155-9BBC-11DE02CCDA0B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2883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Flame detection is a device </a:t>
            </a:r>
            <a:r>
              <a:rPr lang="en-US" dirty="0" err="1"/>
              <a:t>wich</a:t>
            </a:r>
            <a:r>
              <a:rPr lang="en-US" dirty="0"/>
              <a:t> overlooks the protected area and uses powerful UVIR or IR3 optics to indicate whether or not a fuel is burning and transmit a signal back to the fire alarm control panel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AFC8AD-E73C-4A5B-96B5-D08CC3791DD4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6819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Finally there is affordable flame detection for your everyday project. </a:t>
            </a:r>
            <a:r>
              <a:rPr lang="en-US" dirty="0" err="1"/>
              <a:t>SafeFlame</a:t>
            </a:r>
            <a:r>
              <a:rPr lang="en-US" dirty="0"/>
              <a:t> flame detectors are easy to use, and compatible with all fire alarm panels.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AFC8AD-E73C-4A5B-96B5-D08CC3791DD4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5469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Hybrid offers the earliest detection possible for both smoke and fire giving you hours of advance warning to address the problem at it’s earliest stage before it has a chance to propagate into a situation which could cause damage or even business interruption.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1FB08C0-5C05-4155-9BBC-11DE02CCDA0B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5506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Hybrid offers the earliest detection possible for both smoke and fire giving you hours of advance warning to address the problem at it’s earliest stage before it has a chance to propagate into a situation which could cause damage or even business interruption.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1FB08C0-5C05-4155-9BBC-11DE02CCDA0B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4038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Hybrid offers the earliest detection possible for both smoke and fire giving you hours of advance warning to address the problem at it’s earliest stage before it has a chance to propagate into a situation which could cause damage or even business interruption.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1FB08C0-5C05-4155-9BBC-11DE02CCDA0B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4397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 matter what your application or individual detection needs are, the Hybrid, </a:t>
            </a:r>
            <a:r>
              <a:rPr lang="en-US" dirty="0" err="1"/>
              <a:t>ProPoint</a:t>
            </a:r>
            <a:r>
              <a:rPr lang="en-US" dirty="0"/>
              <a:t>, or CCD detectors can solve most any project requirement you have.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1FB08C0-5C05-4155-9BBC-11DE02CCDA0B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9516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Hybrid offers the earliest detection possible for both smoke and fire giving you hours of advance warning to address the problem at it’s earliest stage before it has a chance to propagate into a situation which could cause damage or even business interruption.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1FB08C0-5C05-4155-9BBC-11DE02CCDA0B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5407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685F1-6D27-4E25-B8E0-9020D78150E1}" type="datetimeFigureOut">
              <a:rPr lang="en-US" smtClean="0"/>
              <a:pPr/>
              <a:t>6/13/2023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FE627-18F0-41EB-8911-5E75A39E72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685F1-6D27-4E25-B8E0-9020D78150E1}" type="datetimeFigureOut">
              <a:rPr lang="en-US" smtClean="0"/>
              <a:pPr/>
              <a:t>6/13/2023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FE627-18F0-41EB-8911-5E75A39E72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685F1-6D27-4E25-B8E0-9020D78150E1}" type="datetimeFigureOut">
              <a:rPr lang="en-US" smtClean="0"/>
              <a:pPr/>
              <a:t>6/13/2023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FE627-18F0-41EB-8911-5E75A39E72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685F1-6D27-4E25-B8E0-9020D78150E1}" type="datetimeFigureOut">
              <a:rPr lang="en-US" smtClean="0"/>
              <a:pPr/>
              <a:t>6/13/2023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FE627-18F0-41EB-8911-5E75A39E72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685F1-6D27-4E25-B8E0-9020D78150E1}" type="datetimeFigureOut">
              <a:rPr lang="en-US" smtClean="0"/>
              <a:pPr/>
              <a:t>6/13/2023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FE627-18F0-41EB-8911-5E75A39E72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685F1-6D27-4E25-B8E0-9020D78150E1}" type="datetimeFigureOut">
              <a:rPr lang="en-US" smtClean="0"/>
              <a:pPr/>
              <a:t>6/13/2023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FE627-18F0-41EB-8911-5E75A39E72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685F1-6D27-4E25-B8E0-9020D78150E1}" type="datetimeFigureOut">
              <a:rPr lang="en-US" smtClean="0"/>
              <a:pPr/>
              <a:t>6/13/2023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FE627-18F0-41EB-8911-5E75A39E72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685F1-6D27-4E25-B8E0-9020D78150E1}" type="datetimeFigureOut">
              <a:rPr lang="en-US" smtClean="0"/>
              <a:pPr/>
              <a:t>6/13/2023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FE627-18F0-41EB-8911-5E75A39E72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685F1-6D27-4E25-B8E0-9020D78150E1}" type="datetimeFigureOut">
              <a:rPr lang="en-US" smtClean="0"/>
              <a:pPr/>
              <a:t>6/13/2023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FE627-18F0-41EB-8911-5E75A39E72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685F1-6D27-4E25-B8E0-9020D78150E1}" type="datetimeFigureOut">
              <a:rPr lang="en-US" smtClean="0"/>
              <a:pPr/>
              <a:t>6/13/2023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FE627-18F0-41EB-8911-5E75A39E72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685F1-6D27-4E25-B8E0-9020D78150E1}" type="datetimeFigureOut">
              <a:rPr lang="en-US" smtClean="0"/>
              <a:pPr/>
              <a:t>6/13/2023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FE627-18F0-41EB-8911-5E75A39E72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4685F1-6D27-4E25-B8E0-9020D78150E1}" type="datetimeFigureOut">
              <a:rPr lang="en-US" smtClean="0"/>
              <a:pPr/>
              <a:t>6/13/2023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0FE627-18F0-41EB-8911-5E75A39E72B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jpeg"/><Relationship Id="rId5" Type="http://schemas.openxmlformats.org/officeDocument/2006/relationships/image" Target="../media/image2.pn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jpeg"/><Relationship Id="rId5" Type="http://schemas.openxmlformats.org/officeDocument/2006/relationships/image" Target="../media/image2.pn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.jpe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4.png"/><Relationship Id="rId4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.PN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EA29B23-7D26-8B54-7A92-C3199DB311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980379E-E60B-E7AD-CA41-698194345C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6265" y="1582673"/>
            <a:ext cx="6471469" cy="3692653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CE11125-0EEB-EC09-8E50-C3E65A850D7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62550DE-E7D4-5772-5CDA-EA18B38C8B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3421" y="572576"/>
            <a:ext cx="2100491" cy="67910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A83733A-B65D-B907-0A59-ABAABA4DD844}"/>
              </a:ext>
            </a:extLst>
          </p:cNvPr>
          <p:cNvSpPr txBox="1"/>
          <p:nvPr/>
        </p:nvSpPr>
        <p:spPr>
          <a:xfrm>
            <a:off x="1752600" y="1981200"/>
            <a:ext cx="5638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2813"/>
            <a:r>
              <a:rPr lang="en-US" sz="4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Accessories</a:t>
            </a:r>
          </a:p>
        </p:txBody>
      </p:sp>
      <p:pic>
        <p:nvPicPr>
          <p:cNvPr id="10" name="Picture 9" descr="Accesories.jpg">
            <a:extLst>
              <a:ext uri="{FF2B5EF4-FFF2-40B4-BE49-F238E27FC236}">
                <a16:creationId xmlns:a16="http://schemas.microsoft.com/office/drawing/2014/main" id="{48BFF998-07E1-E3B8-CA5A-0F27CCE73A68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51685" y="2971800"/>
            <a:ext cx="7406515" cy="2250948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99A4EDE5-62C6-C404-ADBF-3ADD6D4C55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87064" y="4114800"/>
            <a:ext cx="1629277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AB2666D9-7E24-00B9-7AC5-2B252F7E02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876800" y="2743200"/>
            <a:ext cx="1472632" cy="1031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359577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1FA6DF93-2BD6-F0F6-B445-D78F89A314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4836BEB-E38C-2E29-4F11-A6094F0CD6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02" y="2692050"/>
            <a:ext cx="2100491" cy="679106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3AC2103B-804E-490D-45E6-B70B7D6395C4}"/>
              </a:ext>
            </a:extLst>
          </p:cNvPr>
          <p:cNvSpPr txBox="1"/>
          <p:nvPr/>
        </p:nvSpPr>
        <p:spPr>
          <a:xfrm>
            <a:off x="413748" y="3390386"/>
            <a:ext cx="19983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IR3 and UVIR Flame Detector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19A5CA29-6A34-D2F6-3CAB-5A14E9C8B5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2661" y="2110949"/>
            <a:ext cx="3507313" cy="200129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6C031D3-5D89-E626-5B15-E3664653915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2054" y="2804636"/>
            <a:ext cx="1798726" cy="589037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D6BD1657-E073-7DBD-7045-1A4E6BFE2ABB}"/>
              </a:ext>
            </a:extLst>
          </p:cNvPr>
          <p:cNvSpPr txBox="1"/>
          <p:nvPr/>
        </p:nvSpPr>
        <p:spPr>
          <a:xfrm>
            <a:off x="6943634" y="3390386"/>
            <a:ext cx="18955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Digital Linear Heat Detector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C71E2EE8-F859-600F-5DD0-8DA4F7F2279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712749"/>
            <a:ext cx="2471804" cy="260428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B9239DE9-71EE-999E-EAB2-842C89E4E084}"/>
              </a:ext>
            </a:extLst>
          </p:cNvPr>
          <p:cNvSpPr txBox="1"/>
          <p:nvPr/>
        </p:nvSpPr>
        <p:spPr>
          <a:xfrm>
            <a:off x="967154" y="1056021"/>
            <a:ext cx="22035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Very Early Warning</a:t>
            </a:r>
          </a:p>
          <a:p>
            <a:pPr algn="ctr"/>
            <a:r>
              <a:rPr lang="en-US" sz="1200" b="1" dirty="0"/>
              <a:t>Fire and Smoke Detector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5F8A816-1EF4-CAF1-049C-0DF6ECC8FCBF}"/>
              </a:ext>
            </a:extLst>
          </p:cNvPr>
          <p:cNvSpPr txBox="1"/>
          <p:nvPr/>
        </p:nvSpPr>
        <p:spPr>
          <a:xfrm>
            <a:off x="667051" y="5547358"/>
            <a:ext cx="274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Air Sampling </a:t>
            </a:r>
          </a:p>
          <a:p>
            <a:pPr algn="ctr"/>
            <a:r>
              <a:rPr lang="en-US" sz="1200" b="1" dirty="0"/>
              <a:t>Pipe and Fittings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3C884C30-9CB9-714D-DC4A-90CC73DD630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4205" y="5040163"/>
            <a:ext cx="2142995" cy="507195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AB3D04C5-51BE-A33B-125B-B19710F443A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154" y="5074676"/>
            <a:ext cx="1984949" cy="507195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3F97C21D-91FA-DBDA-2928-D4ECEB5988C8}"/>
              </a:ext>
            </a:extLst>
          </p:cNvPr>
          <p:cNvSpPr txBox="1"/>
          <p:nvPr/>
        </p:nvSpPr>
        <p:spPr>
          <a:xfrm>
            <a:off x="5969547" y="5547357"/>
            <a:ext cx="18826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Linear Heat Detection</a:t>
            </a:r>
          </a:p>
          <a:p>
            <a:pPr algn="ctr"/>
            <a:r>
              <a:rPr lang="en-US" sz="1200" b="1" dirty="0"/>
              <a:t>Installation Supplies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7938212E-F8E1-6964-BA69-3A5C152DE99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5590" y="636548"/>
            <a:ext cx="1842930" cy="465909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8EA578FF-D0A0-CBD1-FC63-5512BAABB018}"/>
              </a:ext>
            </a:extLst>
          </p:cNvPr>
          <p:cNvSpPr txBox="1"/>
          <p:nvPr/>
        </p:nvSpPr>
        <p:spPr>
          <a:xfrm>
            <a:off x="6106907" y="1061285"/>
            <a:ext cx="25376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Early Warning </a:t>
            </a:r>
          </a:p>
          <a:p>
            <a:pPr algn="ctr"/>
            <a:r>
              <a:rPr lang="en-US" sz="1200" b="1" dirty="0"/>
              <a:t>Smoke Detector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4F053F0-42D8-349D-41F7-6848906AF065}"/>
              </a:ext>
            </a:extLst>
          </p:cNvPr>
          <p:cNvSpPr txBox="1"/>
          <p:nvPr/>
        </p:nvSpPr>
        <p:spPr>
          <a:xfrm>
            <a:off x="3132316" y="4118522"/>
            <a:ext cx="28593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www.safefiredetection.com</a:t>
            </a:r>
          </a:p>
        </p:txBody>
      </p:sp>
    </p:spTree>
    <p:extLst>
      <p:ext uri="{BB962C8B-B14F-4D97-AF65-F5344CB8AC3E}">
        <p14:creationId xmlns:p14="http://schemas.microsoft.com/office/powerpoint/2010/main" val="8352820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EA29B23-7D26-8B54-7A92-C3199DB311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980379E-E60B-E7AD-CA41-698194345C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6265" y="1582673"/>
            <a:ext cx="6471469" cy="3692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717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1FA6DF93-2BD6-F0F6-B445-D78F89A314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4836BEB-E38C-2E29-4F11-A6094F0CD6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02" y="2692050"/>
            <a:ext cx="2100491" cy="679106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3AC2103B-804E-490D-45E6-B70B7D6395C4}"/>
              </a:ext>
            </a:extLst>
          </p:cNvPr>
          <p:cNvSpPr txBox="1"/>
          <p:nvPr/>
        </p:nvSpPr>
        <p:spPr>
          <a:xfrm>
            <a:off x="413748" y="3390386"/>
            <a:ext cx="19983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IR3 and UVIR Flame Detector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19A5CA29-6A34-D2F6-3CAB-5A14E9C8B5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2661" y="2110949"/>
            <a:ext cx="3507313" cy="200129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6C031D3-5D89-E626-5B15-E3664653915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2054" y="2804636"/>
            <a:ext cx="1798726" cy="589037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D6BD1657-E073-7DBD-7045-1A4E6BFE2ABB}"/>
              </a:ext>
            </a:extLst>
          </p:cNvPr>
          <p:cNvSpPr txBox="1"/>
          <p:nvPr/>
        </p:nvSpPr>
        <p:spPr>
          <a:xfrm>
            <a:off x="6943634" y="3390386"/>
            <a:ext cx="18955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Digital Linear Heat Detector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C71E2EE8-F859-600F-5DD0-8DA4F7F2279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712749"/>
            <a:ext cx="2471804" cy="260428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B9239DE9-71EE-999E-EAB2-842C89E4E084}"/>
              </a:ext>
            </a:extLst>
          </p:cNvPr>
          <p:cNvSpPr txBox="1"/>
          <p:nvPr/>
        </p:nvSpPr>
        <p:spPr>
          <a:xfrm>
            <a:off x="967154" y="1056021"/>
            <a:ext cx="22035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Very Early Warning</a:t>
            </a:r>
          </a:p>
          <a:p>
            <a:pPr algn="ctr"/>
            <a:r>
              <a:rPr lang="en-US" sz="1200" b="1" dirty="0"/>
              <a:t>Fire and Smoke Detector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5F8A816-1EF4-CAF1-049C-0DF6ECC8FCBF}"/>
              </a:ext>
            </a:extLst>
          </p:cNvPr>
          <p:cNvSpPr txBox="1"/>
          <p:nvPr/>
        </p:nvSpPr>
        <p:spPr>
          <a:xfrm>
            <a:off x="667051" y="5547358"/>
            <a:ext cx="274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Air Sampling </a:t>
            </a:r>
          </a:p>
          <a:p>
            <a:pPr algn="ctr"/>
            <a:r>
              <a:rPr lang="en-US" sz="1200" b="1" dirty="0"/>
              <a:t>Pipe and Fittings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3C884C30-9CB9-714D-DC4A-90CC73DD630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4205" y="5040163"/>
            <a:ext cx="2142995" cy="507195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AB3D04C5-51BE-A33B-125B-B19710F443A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154" y="5074676"/>
            <a:ext cx="1984949" cy="507195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3F97C21D-91FA-DBDA-2928-D4ECEB5988C8}"/>
              </a:ext>
            </a:extLst>
          </p:cNvPr>
          <p:cNvSpPr txBox="1"/>
          <p:nvPr/>
        </p:nvSpPr>
        <p:spPr>
          <a:xfrm>
            <a:off x="5969547" y="5547357"/>
            <a:ext cx="18826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Linear Heat Detection</a:t>
            </a:r>
          </a:p>
          <a:p>
            <a:pPr algn="ctr"/>
            <a:r>
              <a:rPr lang="en-US" sz="1200" b="1" dirty="0"/>
              <a:t>Installation Supplies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7938212E-F8E1-6964-BA69-3A5C152DE99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5590" y="636548"/>
            <a:ext cx="1842930" cy="465909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8EA578FF-D0A0-CBD1-FC63-5512BAABB018}"/>
              </a:ext>
            </a:extLst>
          </p:cNvPr>
          <p:cNvSpPr txBox="1"/>
          <p:nvPr/>
        </p:nvSpPr>
        <p:spPr>
          <a:xfrm>
            <a:off x="6106907" y="1061285"/>
            <a:ext cx="25376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Early Warning </a:t>
            </a:r>
          </a:p>
          <a:p>
            <a:pPr algn="ctr"/>
            <a:r>
              <a:rPr lang="en-US" sz="1200" b="1" dirty="0"/>
              <a:t>Smoke Detector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4F053F0-42D8-349D-41F7-6848906AF065}"/>
              </a:ext>
            </a:extLst>
          </p:cNvPr>
          <p:cNvSpPr txBox="1"/>
          <p:nvPr/>
        </p:nvSpPr>
        <p:spPr>
          <a:xfrm>
            <a:off x="3132316" y="4118522"/>
            <a:ext cx="28593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www.safefiredetection.com</a:t>
            </a:r>
          </a:p>
        </p:txBody>
      </p:sp>
    </p:spTree>
    <p:extLst>
      <p:ext uri="{BB962C8B-B14F-4D97-AF65-F5344CB8AC3E}">
        <p14:creationId xmlns:p14="http://schemas.microsoft.com/office/powerpoint/2010/main" val="27837200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AB899B6-1444-8FAD-9827-D279607804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B91E5BD-9964-5021-3DEB-FC6D4AAAADF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457200"/>
            <a:ext cx="5697607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1359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DA6D140A-5FE1-3D08-1EED-3E179EBDE5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3" name="object 3">
            <a:extLst>
              <a:ext uri="{FF2B5EF4-FFF2-40B4-BE49-F238E27FC236}">
                <a16:creationId xmlns:a16="http://schemas.microsoft.com/office/drawing/2014/main" id="{622705D0-60D2-CC56-84D7-7258E48B346B}"/>
              </a:ext>
            </a:extLst>
          </p:cNvPr>
          <p:cNvSpPr/>
          <p:nvPr/>
        </p:nvSpPr>
        <p:spPr>
          <a:xfrm>
            <a:off x="0" y="0"/>
            <a:ext cx="4721038" cy="286616"/>
          </a:xfrm>
          <a:custGeom>
            <a:avLst/>
            <a:gdLst/>
            <a:ahLst/>
            <a:cxnLst/>
            <a:rect l="l" t="t" r="r" b="b"/>
            <a:pathLst>
              <a:path w="8025765" h="420370">
                <a:moveTo>
                  <a:pt x="8025149" y="419760"/>
                </a:moveTo>
                <a:lnTo>
                  <a:pt x="0" y="419760"/>
                </a:lnTo>
                <a:lnTo>
                  <a:pt x="0" y="0"/>
                </a:lnTo>
                <a:lnTo>
                  <a:pt x="8025149" y="0"/>
                </a:lnTo>
                <a:lnTo>
                  <a:pt x="8025149" y="419760"/>
                </a:lnTo>
                <a:close/>
              </a:path>
            </a:pathLst>
          </a:custGeom>
          <a:solidFill>
            <a:schemeClr val="accent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5">
            <a:extLst>
              <a:ext uri="{FF2B5EF4-FFF2-40B4-BE49-F238E27FC236}">
                <a16:creationId xmlns:a16="http://schemas.microsoft.com/office/drawing/2014/main" id="{74C726C0-1C8F-D8EA-9E94-F847925D4A39}"/>
              </a:ext>
            </a:extLst>
          </p:cNvPr>
          <p:cNvSpPr/>
          <p:nvPr/>
        </p:nvSpPr>
        <p:spPr>
          <a:xfrm>
            <a:off x="0" y="6582208"/>
            <a:ext cx="4721038" cy="275792"/>
          </a:xfrm>
          <a:custGeom>
            <a:avLst/>
            <a:gdLst/>
            <a:ahLst/>
            <a:cxnLst/>
            <a:rect l="l" t="t" r="r" b="b"/>
            <a:pathLst>
              <a:path w="8025765" h="404495">
                <a:moveTo>
                  <a:pt x="0" y="404463"/>
                </a:moveTo>
                <a:lnTo>
                  <a:pt x="0" y="0"/>
                </a:lnTo>
                <a:lnTo>
                  <a:pt x="8025149" y="0"/>
                </a:lnTo>
                <a:lnTo>
                  <a:pt x="8025149" y="404463"/>
                </a:lnTo>
                <a:lnTo>
                  <a:pt x="0" y="404463"/>
                </a:lnTo>
                <a:close/>
              </a:path>
            </a:pathLst>
          </a:custGeom>
          <a:solidFill>
            <a:schemeClr val="accent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19">
            <a:extLst>
              <a:ext uri="{FF2B5EF4-FFF2-40B4-BE49-F238E27FC236}">
                <a16:creationId xmlns:a16="http://schemas.microsoft.com/office/drawing/2014/main" id="{068169D7-8D89-2F13-8B89-71C93B7FA012}"/>
              </a:ext>
            </a:extLst>
          </p:cNvPr>
          <p:cNvSpPr/>
          <p:nvPr/>
        </p:nvSpPr>
        <p:spPr>
          <a:xfrm>
            <a:off x="4444716" y="0"/>
            <a:ext cx="4699373" cy="286616"/>
          </a:xfrm>
          <a:custGeom>
            <a:avLst/>
            <a:gdLst/>
            <a:ahLst/>
            <a:cxnLst/>
            <a:rect l="l" t="t" r="r" b="b"/>
            <a:pathLst>
              <a:path w="7988934" h="420370">
                <a:moveTo>
                  <a:pt x="0" y="0"/>
                </a:moveTo>
                <a:lnTo>
                  <a:pt x="7988781" y="0"/>
                </a:lnTo>
                <a:lnTo>
                  <a:pt x="7988781" y="419760"/>
                </a:lnTo>
                <a:lnTo>
                  <a:pt x="0" y="41976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</p:spPr>
        <p:txBody>
          <a:bodyPr wrap="square" lIns="0" tIns="0" rIns="0" bIns="0" rtlCol="0"/>
          <a:lstStyle/>
          <a:p>
            <a:endParaRPr>
              <a:solidFill>
                <a:schemeClr val="accent6"/>
              </a:solidFill>
            </a:endParaRPr>
          </a:p>
        </p:txBody>
      </p:sp>
      <p:grpSp>
        <p:nvGrpSpPr>
          <p:cNvPr id="27" name="object 27">
            <a:extLst>
              <a:ext uri="{FF2B5EF4-FFF2-40B4-BE49-F238E27FC236}">
                <a16:creationId xmlns:a16="http://schemas.microsoft.com/office/drawing/2014/main" id="{E212D44C-2E08-729C-DA28-E9F44CC2E059}"/>
              </a:ext>
            </a:extLst>
          </p:cNvPr>
          <p:cNvGrpSpPr/>
          <p:nvPr/>
        </p:nvGrpSpPr>
        <p:grpSpPr>
          <a:xfrm>
            <a:off x="6127304" y="1763154"/>
            <a:ext cx="2708556" cy="1559447"/>
            <a:chOff x="13038042" y="583421"/>
            <a:chExt cx="2381885" cy="1314450"/>
          </a:xfrm>
        </p:grpSpPr>
        <p:pic>
          <p:nvPicPr>
            <p:cNvPr id="28" name="object 28">
              <a:extLst>
                <a:ext uri="{FF2B5EF4-FFF2-40B4-BE49-F238E27FC236}">
                  <a16:creationId xmlns:a16="http://schemas.microsoft.com/office/drawing/2014/main" id="{C6FB4BFD-33BF-A61F-1662-8FE2FA95D06C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079862" y="583421"/>
              <a:ext cx="2339568" cy="1314231"/>
            </a:xfrm>
            <a:prstGeom prst="rect">
              <a:avLst/>
            </a:prstGeom>
          </p:spPr>
        </p:pic>
        <p:pic>
          <p:nvPicPr>
            <p:cNvPr id="29" name="object 29">
              <a:extLst>
                <a:ext uri="{FF2B5EF4-FFF2-40B4-BE49-F238E27FC236}">
                  <a16:creationId xmlns:a16="http://schemas.microsoft.com/office/drawing/2014/main" id="{C8F9C30F-8092-F18F-A999-6DA393F85AEC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038042" y="592474"/>
              <a:ext cx="2302456" cy="1249576"/>
            </a:xfrm>
            <a:prstGeom prst="rect">
              <a:avLst/>
            </a:prstGeom>
          </p:spPr>
        </p:pic>
        <p:pic>
          <p:nvPicPr>
            <p:cNvPr id="30" name="object 30">
              <a:extLst>
                <a:ext uri="{FF2B5EF4-FFF2-40B4-BE49-F238E27FC236}">
                  <a16:creationId xmlns:a16="http://schemas.microsoft.com/office/drawing/2014/main" id="{FC77FE83-E3B8-D298-E461-8315D272065F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3159652" y="690896"/>
              <a:ext cx="2065159" cy="1064253"/>
            </a:xfrm>
            <a:prstGeom prst="rect">
              <a:avLst/>
            </a:prstGeom>
          </p:spPr>
        </p:pic>
      </p:grpSp>
      <p:sp>
        <p:nvSpPr>
          <p:cNvPr id="31" name="object 5">
            <a:extLst>
              <a:ext uri="{FF2B5EF4-FFF2-40B4-BE49-F238E27FC236}">
                <a16:creationId xmlns:a16="http://schemas.microsoft.com/office/drawing/2014/main" id="{E6581EAC-376F-8402-A564-82341811A064}"/>
              </a:ext>
            </a:extLst>
          </p:cNvPr>
          <p:cNvSpPr/>
          <p:nvPr/>
        </p:nvSpPr>
        <p:spPr>
          <a:xfrm>
            <a:off x="4422962" y="6582208"/>
            <a:ext cx="4721038" cy="275792"/>
          </a:xfrm>
          <a:custGeom>
            <a:avLst/>
            <a:gdLst/>
            <a:ahLst/>
            <a:cxnLst/>
            <a:rect l="l" t="t" r="r" b="b"/>
            <a:pathLst>
              <a:path w="8025765" h="404495">
                <a:moveTo>
                  <a:pt x="0" y="404463"/>
                </a:moveTo>
                <a:lnTo>
                  <a:pt x="0" y="0"/>
                </a:lnTo>
                <a:lnTo>
                  <a:pt x="8025149" y="0"/>
                </a:lnTo>
                <a:lnTo>
                  <a:pt x="8025149" y="404463"/>
                </a:lnTo>
                <a:lnTo>
                  <a:pt x="0" y="404463"/>
                </a:lnTo>
                <a:close/>
              </a:path>
            </a:pathLst>
          </a:custGeom>
          <a:solidFill>
            <a:schemeClr val="accent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6567FEA-9935-C47B-7078-2BD81DF61EEA}"/>
              </a:ext>
            </a:extLst>
          </p:cNvPr>
          <p:cNvSpPr txBox="1"/>
          <p:nvPr/>
        </p:nvSpPr>
        <p:spPr>
          <a:xfrm>
            <a:off x="1027784" y="5690673"/>
            <a:ext cx="723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The Latest in UV/IR and IR3 Optical Flame Detection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632ECF59-5784-63F7-42A4-44609FCD855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662" y="609600"/>
            <a:ext cx="3570998" cy="115453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8266BDF6-AA3F-A15B-7B5A-6A4ECD400F1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2561" y="1752600"/>
            <a:ext cx="4456839" cy="3753766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0940B4-1AEE-C787-534D-2E931D9AB4B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SafeFlame Demonstration Video">
            <a:hlinkClick r:id="" action="ppaction://media"/>
            <a:extLst>
              <a:ext uri="{FF2B5EF4-FFF2-40B4-BE49-F238E27FC236}">
                <a16:creationId xmlns:a16="http://schemas.microsoft.com/office/drawing/2014/main" id="{620087F0-3565-BD98-ED2E-C00EFD2063E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440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8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92AC41C-BFC0-3FFA-EB73-7EFDB869486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32C2C6E-889E-F8BD-ABDC-2CC4DFA17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2685871"/>
            <a:ext cx="5927045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/>
              <a:t>Types of </a:t>
            </a:r>
            <a:br>
              <a:rPr lang="en-US" b="1" dirty="0"/>
            </a:br>
            <a:r>
              <a:rPr lang="en-US" b="1" dirty="0"/>
              <a:t>Flame detection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8D56F0A-C41C-A39F-1698-2B93660EA0C9}"/>
              </a:ext>
            </a:extLst>
          </p:cNvPr>
          <p:cNvSpPr txBox="1"/>
          <p:nvPr/>
        </p:nvSpPr>
        <p:spPr>
          <a:xfrm>
            <a:off x="457200" y="3828871"/>
            <a:ext cx="5181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UVIR and how it works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IR3 and how it works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Both available in EX-Proof and Normal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94BCA36-3964-BC3E-F631-468888FB6A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662" y="609600"/>
            <a:ext cx="3570998" cy="11545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5697F51-1CEB-6DE0-47C0-FBEBB3BE67B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5384" y="2037434"/>
            <a:ext cx="3552118" cy="2991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3245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65982E9-5A88-A40C-7208-062589466A1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32C2C6E-889E-F8BD-ABDC-2CC4DFA17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066800" y="2156577"/>
            <a:ext cx="8229600" cy="1143000"/>
          </a:xfrm>
        </p:spPr>
        <p:txBody>
          <a:bodyPr/>
          <a:lstStyle/>
          <a:p>
            <a:r>
              <a:rPr lang="en-US" b="1" dirty="0"/>
              <a:t>Area of Coverage</a:t>
            </a:r>
          </a:p>
        </p:txBody>
      </p:sp>
      <p:pic>
        <p:nvPicPr>
          <p:cNvPr id="3" name="Picture 2" descr="Cone of Vision.jpg">
            <a:extLst>
              <a:ext uri="{FF2B5EF4-FFF2-40B4-BE49-F238E27FC236}">
                <a16:creationId xmlns:a16="http://schemas.microsoft.com/office/drawing/2014/main" id="{91CF8C7C-BF81-4187-8D58-12148EC6F78D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96381" y="2858870"/>
            <a:ext cx="3696788" cy="2133600"/>
          </a:xfrm>
          <a:prstGeom prst="rect">
            <a:avLst/>
          </a:prstGeom>
        </p:spPr>
      </p:pic>
      <p:pic>
        <p:nvPicPr>
          <p:cNvPr id="4" name="Picture 3" descr="Operations Diagram.jpg">
            <a:extLst>
              <a:ext uri="{FF2B5EF4-FFF2-40B4-BE49-F238E27FC236}">
                <a16:creationId xmlns:a16="http://schemas.microsoft.com/office/drawing/2014/main" id="{8DE50BF0-09DD-36D7-A052-A8811EAAD528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87782" y="3276600"/>
            <a:ext cx="4235592" cy="179335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C68146F-4B7E-4C91-4450-C16F7C147EE8}"/>
              </a:ext>
            </a:extLst>
          </p:cNvPr>
          <p:cNvSpPr txBox="1"/>
          <p:nvPr/>
        </p:nvSpPr>
        <p:spPr>
          <a:xfrm>
            <a:off x="5410200" y="5221069"/>
            <a:ext cx="312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Cone Of Vision</a:t>
            </a:r>
          </a:p>
          <a:p>
            <a:pPr algn="ctr"/>
            <a:r>
              <a:rPr lang="en-US" b="1" dirty="0"/>
              <a:t>Up to 200ft of Coverage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DA1F7EE-08E8-A6B8-BBAE-2AACE49ED47D}"/>
              </a:ext>
            </a:extLst>
          </p:cNvPr>
          <p:cNvSpPr txBox="1"/>
          <p:nvPr/>
        </p:nvSpPr>
        <p:spPr>
          <a:xfrm>
            <a:off x="609600" y="5221069"/>
            <a:ext cx="312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Full Response to Flames </a:t>
            </a:r>
          </a:p>
          <a:p>
            <a:pPr algn="ctr"/>
            <a:r>
              <a:rPr lang="en-US" b="1" dirty="0"/>
              <a:t>90 Degree Field of View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9229DEA-EC4C-E2E4-46CB-2817F036422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662" y="609600"/>
            <a:ext cx="3570998" cy="1154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0908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2DA3AA6-7439-B80E-AF06-EEDC9CE5DD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0D64737-2E19-2FCF-ACED-ECE1518E094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70" y="609600"/>
            <a:ext cx="9075557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354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1D2421F3-EE27-4353-C751-3E5D9CC4E65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85ECA95-538A-0F42-E5DE-0525E86554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0804" y="939127"/>
            <a:ext cx="4242391" cy="13716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6EDDE5E-47E9-DCB9-4CDB-34AD6AE94C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017" y="2773678"/>
            <a:ext cx="8830583" cy="2255522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5131</TotalTime>
  <Words>519</Words>
  <Application>Microsoft Office PowerPoint</Application>
  <PresentationFormat>On-screen Show (4:3)</PresentationFormat>
  <Paragraphs>55</Paragraphs>
  <Slides>12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5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Types of  Flame detection</vt:lpstr>
      <vt:lpstr>Area of Coverage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alexh</dc:creator>
  <cp:lastModifiedBy>Alex Helms</cp:lastModifiedBy>
  <cp:revision>91</cp:revision>
  <dcterms:created xsi:type="dcterms:W3CDTF">2011-10-24T12:02:28Z</dcterms:created>
  <dcterms:modified xsi:type="dcterms:W3CDTF">2023-06-13T13:46:59Z</dcterms:modified>
</cp:coreProperties>
</file>